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76"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163" autoAdjust="0"/>
  </p:normalViewPr>
  <p:slideViewPr>
    <p:cSldViewPr snapToGrid="0">
      <p:cViewPr varScale="1">
        <p:scale>
          <a:sx n="60" d="100"/>
          <a:sy n="60" d="100"/>
        </p:scale>
        <p:origin x="156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D80551-1FC2-45D7-AEBF-F3BCFC06F77B}" type="datetimeFigureOut">
              <a:rPr lang="zh-TW" altLang="en-US" smtClean="0"/>
              <a:t>2020/10/13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0FBCC7-AED1-422F-A5A7-405F739DD026}" type="slidenum">
              <a:rPr lang="zh-TW" altLang="en-US" smtClean="0"/>
              <a:t>‹#›</a:t>
            </a:fld>
            <a:endParaRPr lang="zh-TW" altLang="en-US"/>
          </a:p>
        </p:txBody>
      </p:sp>
    </p:spTree>
    <p:extLst>
      <p:ext uri="{BB962C8B-B14F-4D97-AF65-F5344CB8AC3E}">
        <p14:creationId xmlns:p14="http://schemas.microsoft.com/office/powerpoint/2010/main" val="1618887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a:t>提出通過使用紅外線攝影的方式，解決戴墨鏡時對眼睛狀態檢測的影響，提出基於使用紅外視頻的卷積神經網絡的眼睛狀態識別的方法，計算出</a:t>
            </a:r>
            <a:r>
              <a:rPr lang="zh-TW" altLang="en-US" dirty="0"/>
              <a:t>隨著時間的推移，</a:t>
            </a:r>
            <a:r>
              <a:rPr lang="zh-CN" altLang="en-US" dirty="0"/>
              <a:t>眼睛</a:t>
            </a:r>
            <a:r>
              <a:rPr lang="zh-TW" altLang="en-US" dirty="0"/>
              <a:t>閉合</a:t>
            </a:r>
            <a:r>
              <a:rPr lang="zh-CN" altLang="en-US" dirty="0"/>
              <a:t>時間在</a:t>
            </a:r>
            <a:r>
              <a:rPr lang="zh-TW" altLang="en-US" dirty="0"/>
              <a:t>瞳孔中</a:t>
            </a:r>
            <a:r>
              <a:rPr lang="zh-CN" altLang="en-US" dirty="0"/>
              <a:t>總時間</a:t>
            </a:r>
            <a:r>
              <a:rPr lang="zh-TW" altLang="en-US" dirty="0"/>
              <a:t>的百分比</a:t>
            </a:r>
            <a:r>
              <a:rPr lang="zh-CN" altLang="en-US" dirty="0"/>
              <a:t>（</a:t>
            </a:r>
            <a:r>
              <a:rPr lang="en-US" altLang="zh-CN" dirty="0"/>
              <a:t>PERCLOS</a:t>
            </a:r>
            <a:r>
              <a:rPr lang="zh-CN" altLang="en-US" dirty="0"/>
              <a:t>），即眨眼頻率以檢測疲勞。</a:t>
            </a:r>
            <a:endParaRPr lang="en-US" altLang="zh-CN" dirty="0"/>
          </a:p>
          <a:p>
            <a:r>
              <a:rPr lang="zh-CN" altLang="en-US" dirty="0"/>
              <a:t>結果表明，所提方法在佩戴眼鏡時，對眼睛狀態的識別準確率高，可有效檢測疲勞。</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1</a:t>
            </a:fld>
            <a:endParaRPr lang="zh-TW" altLang="en-US"/>
          </a:p>
        </p:txBody>
      </p:sp>
    </p:spTree>
    <p:extLst>
      <p:ext uri="{BB962C8B-B14F-4D97-AF65-F5344CB8AC3E}">
        <p14:creationId xmlns:p14="http://schemas.microsoft.com/office/powerpoint/2010/main" val="3741372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dirty="0"/>
              <a:t>1</a:t>
            </a:r>
            <a:r>
              <a:rPr lang="zh-CN" altLang="en-US" dirty="0"/>
              <a:t>表示睜眼，</a:t>
            </a:r>
            <a:r>
              <a:rPr lang="en-US" altLang="zh-CN" dirty="0"/>
              <a:t>0</a:t>
            </a:r>
            <a:r>
              <a:rPr lang="zh-CN" altLang="en-US" dirty="0"/>
              <a:t>表示閉眼</a:t>
            </a:r>
            <a:endParaRPr lang="en-US" altLang="zh-CN" dirty="0"/>
          </a:p>
          <a:p>
            <a:r>
              <a:rPr lang="zh-CN" altLang="en-US" dirty="0"/>
              <a:t>左圖表示根據視頻記錄的眼睛狀態結果，右圖則是</a:t>
            </a:r>
            <a:r>
              <a:rPr lang="en-US" altLang="zh-CN" dirty="0"/>
              <a:t>CNN</a:t>
            </a:r>
            <a:r>
              <a:rPr lang="zh-CN" altLang="en-US" dirty="0"/>
              <a:t>識別出的眼睛狀態結果。</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15</a:t>
            </a:fld>
            <a:endParaRPr lang="zh-TW" altLang="en-US"/>
          </a:p>
        </p:txBody>
      </p:sp>
    </p:spTree>
    <p:extLst>
      <p:ext uri="{BB962C8B-B14F-4D97-AF65-F5344CB8AC3E}">
        <p14:creationId xmlns:p14="http://schemas.microsoft.com/office/powerpoint/2010/main" val="3369895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訓練樣本時，網絡的</a:t>
            </a:r>
            <a:r>
              <a:rPr lang="zh-CN" altLang="en-US" sz="1200" b="0" i="0" kern="1200" dirty="0">
                <a:solidFill>
                  <a:schemeClr val="tx1"/>
                </a:solidFill>
                <a:effectLst/>
                <a:latin typeface="+mn-lt"/>
                <a:ea typeface="+mn-ea"/>
                <a:cs typeface="+mn-cs"/>
              </a:rPr>
              <a:t>眼睛</a:t>
            </a:r>
            <a:r>
              <a:rPr lang="zh-TW" altLang="en-US" sz="1200" b="0" i="0" kern="1200" dirty="0">
                <a:solidFill>
                  <a:schemeClr val="tx1"/>
                </a:solidFill>
                <a:effectLst/>
                <a:latin typeface="+mn-lt"/>
                <a:ea typeface="+mn-ea"/>
                <a:cs typeface="+mn-cs"/>
              </a:rPr>
              <a:t>狀態識別率隨著迭代次數的增加而</a:t>
            </a:r>
            <a:r>
              <a:rPr lang="zh-CN" altLang="en-US" sz="1200" b="0" i="0" kern="1200" dirty="0">
                <a:solidFill>
                  <a:schemeClr val="tx1"/>
                </a:solidFill>
                <a:effectLst/>
                <a:latin typeface="+mn-lt"/>
                <a:ea typeface="+mn-ea"/>
                <a:cs typeface="+mn-cs"/>
              </a:rPr>
              <a:t>提升</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21</a:t>
            </a:fld>
            <a:endParaRPr lang="zh-TW" altLang="en-US"/>
          </a:p>
        </p:txBody>
      </p:sp>
    </p:spTree>
    <p:extLst>
      <p:ext uri="{BB962C8B-B14F-4D97-AF65-F5344CB8AC3E}">
        <p14:creationId xmlns:p14="http://schemas.microsoft.com/office/powerpoint/2010/main" val="3315475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實驗結果</a:t>
            </a:r>
            <a:r>
              <a:rPr lang="zh-CN" altLang="en-US" sz="1200" b="0" i="0" kern="1200" dirty="0">
                <a:solidFill>
                  <a:schemeClr val="tx1"/>
                </a:solidFill>
                <a:effectLst/>
                <a:latin typeface="+mn-lt"/>
                <a:ea typeface="+mn-ea"/>
                <a:cs typeface="+mn-cs"/>
              </a:rPr>
              <a:t>如圖所示</a:t>
            </a:r>
            <a:r>
              <a:rPr lang="zh-TW" altLang="en-US" sz="1200" b="0" i="0" kern="1200" dirty="0">
                <a:solidFill>
                  <a:schemeClr val="tx1"/>
                </a:solidFill>
                <a:effectLst/>
                <a:latin typeface="+mn-lt"/>
                <a:ea typeface="+mn-ea"/>
                <a:cs typeface="+mn-cs"/>
              </a:rPr>
              <a:t>，儘管戴了眼鏡或墨鏡，</a:t>
            </a:r>
            <a:r>
              <a:rPr lang="zh-CN" altLang="en-US" sz="1200" b="0" i="0" kern="1200" dirty="0">
                <a:solidFill>
                  <a:schemeClr val="tx1"/>
                </a:solidFill>
                <a:effectLst/>
                <a:latin typeface="+mn-lt"/>
                <a:ea typeface="+mn-ea"/>
                <a:cs typeface="+mn-cs"/>
              </a:rPr>
              <a:t>本文</a:t>
            </a:r>
            <a:r>
              <a:rPr lang="zh-TW" altLang="en-US" sz="1200" b="0" i="0" kern="1200" dirty="0">
                <a:solidFill>
                  <a:schemeClr val="tx1"/>
                </a:solidFill>
                <a:effectLst/>
                <a:latin typeface="+mn-lt"/>
                <a:ea typeface="+mn-ea"/>
                <a:cs typeface="+mn-cs"/>
              </a:rPr>
              <a:t>提出的方法仍可以很好地識別眼睛狀態</a:t>
            </a:r>
            <a:r>
              <a:rPr lang="zh-CN" altLang="en-US" sz="1200" b="0" i="0" kern="1200" dirty="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22</a:t>
            </a:fld>
            <a:endParaRPr lang="zh-TW" altLang="en-US"/>
          </a:p>
        </p:txBody>
      </p:sp>
    </p:spTree>
    <p:extLst>
      <p:ext uri="{BB962C8B-B14F-4D97-AF65-F5344CB8AC3E}">
        <p14:creationId xmlns:p14="http://schemas.microsoft.com/office/powerpoint/2010/main" val="2181511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a:latin typeface="Times New Roman" panose="02020603050405020304" pitchFamily="18" charset="0"/>
                <a:ea typeface="標楷體" panose="03000509000000000000" pitchFamily="65" charset="-120"/>
              </a:rPr>
              <a:t>統計</a:t>
            </a:r>
            <a:r>
              <a:rPr lang="en-US" altLang="zh-CN" dirty="0">
                <a:latin typeface="Times New Roman" panose="02020603050405020304" pitchFamily="18" charset="0"/>
                <a:ea typeface="標楷體" panose="03000509000000000000" pitchFamily="65" charset="-120"/>
              </a:rPr>
              <a:t>9</a:t>
            </a:r>
            <a:r>
              <a:rPr lang="zh-CN" altLang="en-US" dirty="0">
                <a:latin typeface="Times New Roman" panose="02020603050405020304" pitchFamily="18" charset="0"/>
                <a:ea typeface="標楷體" panose="03000509000000000000" pitchFamily="65" charset="-120"/>
              </a:rPr>
              <a:t>個測試視頻包括</a:t>
            </a:r>
            <a:r>
              <a:rPr lang="en-US" altLang="zh-CN" dirty="0">
                <a:latin typeface="Times New Roman" panose="02020603050405020304" pitchFamily="18" charset="0"/>
                <a:ea typeface="標楷體" panose="03000509000000000000" pitchFamily="65" charset="-120"/>
              </a:rPr>
              <a:t>6844</a:t>
            </a:r>
            <a:r>
              <a:rPr lang="zh-CN" altLang="en-US" dirty="0">
                <a:latin typeface="Times New Roman" panose="02020603050405020304" pitchFamily="18" charset="0"/>
                <a:ea typeface="標楷體" panose="03000509000000000000" pitchFamily="65" charset="-120"/>
              </a:rPr>
              <a:t>張</a:t>
            </a:r>
            <a:r>
              <a:rPr lang="en-US" altLang="zh-CN" dirty="0">
                <a:latin typeface="Times New Roman" panose="02020603050405020304" pitchFamily="18" charset="0"/>
                <a:ea typeface="標楷體" panose="03000509000000000000" pitchFamily="65" charset="-120"/>
              </a:rPr>
              <a:t>320</a:t>
            </a:r>
            <a:r>
              <a:rPr lang="zh-CN" altLang="en-US" dirty="0">
                <a:latin typeface="Times New Roman" panose="02020603050405020304" pitchFamily="18" charset="0"/>
                <a:ea typeface="標楷體" panose="03000509000000000000" pitchFamily="65" charset="-120"/>
              </a:rPr>
              <a:t>*</a:t>
            </a:r>
            <a:r>
              <a:rPr lang="en-US" altLang="zh-CN" dirty="0">
                <a:latin typeface="Times New Roman" panose="02020603050405020304" pitchFamily="18" charset="0"/>
                <a:ea typeface="標楷體" panose="03000509000000000000" pitchFamily="65" charset="-120"/>
              </a:rPr>
              <a:t>240</a:t>
            </a:r>
            <a:r>
              <a:rPr lang="zh-CN" altLang="en-US" dirty="0">
                <a:latin typeface="Times New Roman" panose="02020603050405020304" pitchFamily="18" charset="0"/>
                <a:ea typeface="標楷體" panose="03000509000000000000" pitchFamily="65" charset="-120"/>
              </a:rPr>
              <a:t>的圖像，計算每個模塊平均耗時和總時長。</a:t>
            </a:r>
            <a:endParaRPr lang="zh-TW" altLang="en-US" dirty="0">
              <a:latin typeface="Times New Roman" panose="02020603050405020304" pitchFamily="18" charset="0"/>
              <a:ea typeface="標楷體" panose="03000509000000000000" pitchFamily="65" charset="-120"/>
            </a:endParaRPr>
          </a:p>
          <a:p>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23</a:t>
            </a:fld>
            <a:endParaRPr lang="zh-TW" altLang="en-US"/>
          </a:p>
        </p:txBody>
      </p:sp>
    </p:spTree>
    <p:extLst>
      <p:ext uri="{BB962C8B-B14F-4D97-AF65-F5344CB8AC3E}">
        <p14:creationId xmlns:p14="http://schemas.microsoft.com/office/powerpoint/2010/main" val="1202076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a:t>實驗結果表明，本文提出的方法可以有效地檢測疲勞。</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24</a:t>
            </a:fld>
            <a:endParaRPr lang="zh-TW" altLang="en-US"/>
          </a:p>
        </p:txBody>
      </p:sp>
    </p:spTree>
    <p:extLst>
      <p:ext uri="{BB962C8B-B14F-4D97-AF65-F5344CB8AC3E}">
        <p14:creationId xmlns:p14="http://schemas.microsoft.com/office/powerpoint/2010/main" val="326308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Where </a:t>
            </a:r>
            <a:r>
              <a:rPr lang="en-US" altLang="zh-CN" sz="1200" b="0" i="0" u="none" strike="noStrike" kern="1200" dirty="0">
                <a:solidFill>
                  <a:schemeClr val="tx1"/>
                </a:solidFill>
                <a:effectLst/>
                <a:latin typeface="+mn-lt"/>
                <a:ea typeface="+mn-ea"/>
                <a:cs typeface="+mn-cs"/>
              </a:rPr>
              <a:t>I</a:t>
            </a:r>
            <a:r>
              <a:rPr lang="en-US" altLang="zh-CN" sz="1200" b="0" i="0" kern="1200" dirty="0">
                <a:solidFill>
                  <a:schemeClr val="tx1"/>
                </a:solidFill>
                <a:effectLst/>
                <a:latin typeface="+mn-lt"/>
                <a:ea typeface="+mn-ea"/>
                <a:cs typeface="+mn-cs"/>
              </a:rPr>
              <a:t> is the input image, </a:t>
            </a:r>
            <a:r>
              <a:rPr lang="en-US" altLang="zh-CN" sz="1200" b="0" i="0" u="none" strike="noStrike" kern="1200" dirty="0">
                <a:solidFill>
                  <a:schemeClr val="tx1"/>
                </a:solidFill>
                <a:effectLst/>
                <a:latin typeface="+mn-lt"/>
                <a:ea typeface="+mn-ea"/>
                <a:cs typeface="+mn-cs"/>
              </a:rPr>
              <a:t>St−1</a:t>
            </a:r>
            <a:r>
              <a:rPr lang="en-US" altLang="zh-CN" sz="1200" b="0" i="0" kern="1200" dirty="0">
                <a:solidFill>
                  <a:schemeClr val="tx1"/>
                </a:solidFill>
                <a:effectLst/>
                <a:latin typeface="+mn-lt"/>
                <a:ea typeface="+mn-ea"/>
                <a:cs typeface="+mn-cs"/>
              </a:rPr>
              <a:t> is the shape from the previous stage, </a:t>
            </a:r>
            <a:r>
              <a:rPr lang="en-US" altLang="zh-CN" sz="1200" b="0" i="0" u="none" strike="noStrike" kern="1200" dirty="0" err="1">
                <a:solidFill>
                  <a:schemeClr val="tx1"/>
                </a:solidFill>
                <a:effectLst/>
                <a:latin typeface="+mn-lt"/>
                <a:ea typeface="+mn-ea"/>
                <a:cs typeface="+mn-cs"/>
              </a:rPr>
              <a:t>Φt</a:t>
            </a:r>
            <a:r>
              <a:rPr lang="en-US" altLang="zh-CN" sz="1200" b="0" i="0" kern="1200" dirty="0">
                <a:solidFill>
                  <a:schemeClr val="tx1"/>
                </a:solidFill>
                <a:effectLst/>
                <a:latin typeface="+mn-lt"/>
                <a:ea typeface="+mn-ea"/>
                <a:cs typeface="+mn-cs"/>
              </a:rPr>
              <a:t> is a feature mapping function, and </a:t>
            </a:r>
            <a:r>
              <a:rPr lang="en-US" altLang="zh-CN" sz="1200" b="0" i="0" u="none" strike="noStrike" kern="1200" dirty="0" err="1">
                <a:solidFill>
                  <a:schemeClr val="tx1"/>
                </a:solidFill>
                <a:effectLst/>
                <a:latin typeface="+mn-lt"/>
                <a:ea typeface="+mn-ea"/>
                <a:cs typeface="+mn-cs"/>
              </a:rPr>
              <a:t>Wt</a:t>
            </a:r>
            <a:r>
              <a:rPr lang="en-US" altLang="zh-CN" sz="1200" b="0" i="0" kern="1200" dirty="0">
                <a:solidFill>
                  <a:schemeClr val="tx1"/>
                </a:solidFill>
                <a:effectLst/>
                <a:latin typeface="+mn-lt"/>
                <a:ea typeface="+mn-ea"/>
                <a:cs typeface="+mn-cs"/>
              </a:rPr>
              <a:t> is a linear regression matrix. The feature mapping function is composed of a set of local feature mapping functions </a:t>
            </a:r>
            <a:r>
              <a:rPr lang="en-US" altLang="zh-CN" sz="1200" b="0" i="0" u="none" strike="noStrike" kern="1200" dirty="0" err="1">
                <a:solidFill>
                  <a:schemeClr val="tx1"/>
                </a:solidFill>
                <a:effectLst/>
                <a:latin typeface="+mn-lt"/>
                <a:ea typeface="+mn-ea"/>
                <a:cs typeface="+mn-cs"/>
              </a:rPr>
              <a:t>Φt</a:t>
            </a:r>
            <a:r>
              <a:rPr lang="en-US" altLang="zh-CN" sz="1200" b="0" i="0" u="none" strike="noStrike" kern="1200" dirty="0">
                <a:solidFill>
                  <a:schemeClr val="tx1"/>
                </a:solidFill>
                <a:effectLst/>
                <a:latin typeface="+mn-lt"/>
                <a:ea typeface="+mn-ea"/>
                <a:cs typeface="+mn-cs"/>
              </a:rPr>
              <a:t>=[ϕt1,ϕt2,…,</a:t>
            </a:r>
            <a:r>
              <a:rPr lang="en-US" altLang="zh-CN" sz="1200" b="0" i="0" u="none" strike="noStrike" kern="1200" dirty="0" err="1">
                <a:solidFill>
                  <a:schemeClr val="tx1"/>
                </a:solidFill>
                <a:effectLst/>
                <a:latin typeface="+mn-lt"/>
                <a:ea typeface="+mn-ea"/>
                <a:cs typeface="+mn-cs"/>
              </a:rPr>
              <a:t>ϕtL</a:t>
            </a:r>
            <a:r>
              <a:rPr lang="en-US" altLang="zh-CN" sz="1200" b="0" i="0" u="none" strike="noStrike" kern="1200" dirty="0">
                <a:solidFill>
                  <a:schemeClr val="tx1"/>
                </a:solidFill>
                <a:effectLst/>
                <a:latin typeface="+mn-lt"/>
                <a:ea typeface="+mn-ea"/>
                <a:cs typeface="+mn-cs"/>
              </a:rPr>
              <a:t>](L</a:t>
            </a:r>
            <a:r>
              <a:rPr lang="en-US" altLang="zh-CN" sz="1200" b="0" i="0" kern="1200" dirty="0">
                <a:solidFill>
                  <a:schemeClr val="tx1"/>
                </a:solidFill>
                <a:effectLst/>
                <a:latin typeface="+mn-lt"/>
                <a:ea typeface="+mn-ea"/>
                <a:cs typeface="+mn-cs"/>
              </a:rPr>
              <a:t> is the number of landmarks), each </a:t>
            </a:r>
            <a:r>
              <a:rPr lang="en-US" altLang="zh-CN" sz="1200" b="0" i="0" u="none" strike="noStrike" kern="1200" dirty="0" err="1">
                <a:solidFill>
                  <a:schemeClr val="tx1"/>
                </a:solidFill>
                <a:effectLst/>
                <a:latin typeface="+mn-lt"/>
                <a:ea typeface="+mn-ea"/>
                <a:cs typeface="+mn-cs"/>
              </a:rPr>
              <a:t>ϕtl</a:t>
            </a:r>
            <a:r>
              <a:rPr lang="en-US" altLang="zh-CN" sz="1200" b="0" i="0" kern="1200" dirty="0">
                <a:solidFill>
                  <a:schemeClr val="tx1"/>
                </a:solidFill>
                <a:effectLst/>
                <a:latin typeface="+mn-lt"/>
                <a:ea typeface="+mn-ea"/>
                <a:cs typeface="+mn-cs"/>
              </a:rPr>
              <a:t> is learned by independently regressing </a:t>
            </a:r>
            <a:r>
              <a:rPr lang="en-US" altLang="zh-CN" sz="1200" b="0" i="0" u="none" strike="noStrike" kern="1200" dirty="0">
                <a:solidFill>
                  <a:schemeClr val="tx1"/>
                </a:solidFill>
                <a:effectLst/>
                <a:latin typeface="+mn-lt"/>
                <a:ea typeface="+mn-ea"/>
                <a:cs typeface="+mn-cs"/>
              </a:rPr>
              <a:t>l</a:t>
            </a:r>
            <a:r>
              <a:rPr lang="en-US" altLang="zh-CN" sz="1200" b="0" i="0" kern="1200" dirty="0">
                <a:solidFill>
                  <a:schemeClr val="tx1"/>
                </a:solidFill>
                <a:effectLst/>
                <a:latin typeface="+mn-lt"/>
                <a:ea typeface="+mn-ea"/>
                <a:cs typeface="+mn-cs"/>
              </a:rPr>
              <a:t>th landmark.</a:t>
            </a:r>
            <a:endParaRPr lang="zh-CN" altLang="en-US" dirty="0"/>
          </a:p>
        </p:txBody>
      </p:sp>
      <p:sp>
        <p:nvSpPr>
          <p:cNvPr id="4" name="灯片编号占位符 3"/>
          <p:cNvSpPr>
            <a:spLocks noGrp="1"/>
          </p:cNvSpPr>
          <p:nvPr>
            <p:ph type="sldNum" sz="quarter" idx="5"/>
          </p:nvPr>
        </p:nvSpPr>
        <p:spPr/>
        <p:txBody>
          <a:bodyPr/>
          <a:lstStyle/>
          <a:p>
            <a:fld id="{440FBCC7-AED1-422F-A5A7-405F739DD026}" type="slidenum">
              <a:rPr lang="zh-TW" altLang="en-US" smtClean="0"/>
              <a:t>5</a:t>
            </a:fld>
            <a:endParaRPr lang="zh-TW" altLang="en-US"/>
          </a:p>
        </p:txBody>
      </p:sp>
    </p:spTree>
    <p:extLst>
      <p:ext uri="{BB962C8B-B14F-4D97-AF65-F5344CB8AC3E}">
        <p14:creationId xmlns:p14="http://schemas.microsoft.com/office/powerpoint/2010/main" val="1225377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如圖所示，是面部以及標誌的檢測結果</a:t>
            </a:r>
          </a:p>
        </p:txBody>
      </p:sp>
      <p:sp>
        <p:nvSpPr>
          <p:cNvPr id="4" name="灯片编号占位符 3"/>
          <p:cNvSpPr>
            <a:spLocks noGrp="1"/>
          </p:cNvSpPr>
          <p:nvPr>
            <p:ph type="sldNum" sz="quarter" idx="5"/>
          </p:nvPr>
        </p:nvSpPr>
        <p:spPr/>
        <p:txBody>
          <a:bodyPr/>
          <a:lstStyle/>
          <a:p>
            <a:fld id="{440FBCC7-AED1-422F-A5A7-405F739DD026}" type="slidenum">
              <a:rPr lang="zh-TW" altLang="en-US" smtClean="0"/>
              <a:t>6</a:t>
            </a:fld>
            <a:endParaRPr lang="zh-TW" altLang="en-US"/>
          </a:p>
        </p:txBody>
      </p:sp>
    </p:spTree>
    <p:extLst>
      <p:ext uri="{BB962C8B-B14F-4D97-AF65-F5344CB8AC3E}">
        <p14:creationId xmlns:p14="http://schemas.microsoft.com/office/powerpoint/2010/main" val="2675625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a:t>如圖是眼部區域的提取結果。</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7</a:t>
            </a:fld>
            <a:endParaRPr lang="zh-TW" altLang="en-US"/>
          </a:p>
        </p:txBody>
      </p:sp>
    </p:spTree>
    <p:extLst>
      <p:ext uri="{BB962C8B-B14F-4D97-AF65-F5344CB8AC3E}">
        <p14:creationId xmlns:p14="http://schemas.microsoft.com/office/powerpoint/2010/main" val="37066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a:solidFill>
                  <a:schemeClr val="tx1"/>
                </a:solidFill>
                <a:effectLst/>
                <a:latin typeface="+mn-lt"/>
                <a:ea typeface="+mn-ea"/>
                <a:cs typeface="+mn-cs"/>
              </a:rPr>
              <a:t>CNN</a:t>
            </a:r>
            <a:r>
              <a:rPr lang="zh-TW" altLang="en-US" sz="1200" b="0" i="0" kern="1200" dirty="0">
                <a:solidFill>
                  <a:schemeClr val="tx1"/>
                </a:solidFill>
                <a:effectLst/>
                <a:latin typeface="+mn-lt"/>
                <a:ea typeface="+mn-ea"/>
                <a:cs typeface="+mn-cs"/>
              </a:rPr>
              <a:t>的結構包括卷積層，池化層和完全連接層。為了減少神經元的數量和</a:t>
            </a:r>
            <a:r>
              <a:rPr lang="zh-CN" altLang="en-US" sz="1200" b="0" i="0" kern="1200" dirty="0">
                <a:solidFill>
                  <a:schemeClr val="tx1"/>
                </a:solidFill>
                <a:effectLst/>
                <a:latin typeface="+mn-lt"/>
                <a:ea typeface="+mn-ea"/>
                <a:cs typeface="+mn-cs"/>
              </a:rPr>
              <a:t>權重</a:t>
            </a:r>
            <a:r>
              <a:rPr lang="zh-TW" altLang="en-US"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採用局部接受域卷積</a:t>
            </a:r>
            <a:r>
              <a:rPr lang="zh-TW" altLang="en-US" sz="1200" b="0" i="0" kern="1200" dirty="0">
                <a:solidFill>
                  <a:schemeClr val="tx1"/>
                </a:solidFill>
                <a:effectLst/>
                <a:latin typeface="+mn-lt"/>
                <a:ea typeface="+mn-ea"/>
                <a:cs typeface="+mn-cs"/>
              </a:rPr>
              <a:t>，參數共享和</a:t>
            </a:r>
            <a:r>
              <a:rPr lang="zh-CN" altLang="en-US" sz="1200" b="0" i="0" kern="1200" dirty="0">
                <a:solidFill>
                  <a:schemeClr val="tx1"/>
                </a:solidFill>
                <a:effectLst/>
                <a:latin typeface="+mn-lt"/>
                <a:ea typeface="+mn-ea"/>
                <a:cs typeface="+mn-cs"/>
              </a:rPr>
              <a:t>池化</a:t>
            </a:r>
            <a:r>
              <a:rPr lang="zh-TW" altLang="en-US" sz="1200" b="0" i="0" kern="1200" dirty="0">
                <a:solidFill>
                  <a:schemeClr val="tx1"/>
                </a:solidFill>
                <a:effectLst/>
                <a:latin typeface="+mn-lt"/>
                <a:ea typeface="+mn-ea"/>
                <a:cs typeface="+mn-cs"/>
              </a:rPr>
              <a:t>神經網絡來優化結構。</a:t>
            </a:r>
            <a:r>
              <a:rPr lang="en-US" altLang="zh-CN" sz="1200" b="0" i="0" kern="1200" dirty="0">
                <a:solidFill>
                  <a:schemeClr val="tx1"/>
                </a:solidFill>
                <a:effectLst/>
                <a:latin typeface="+mn-lt"/>
                <a:ea typeface="+mn-ea"/>
                <a:cs typeface="+mn-cs"/>
              </a:rPr>
              <a:t>CNN</a:t>
            </a:r>
            <a:r>
              <a:rPr lang="zh-CN" altLang="en-US" sz="1200" b="0" i="0" kern="1200" dirty="0">
                <a:solidFill>
                  <a:schemeClr val="tx1"/>
                </a:solidFill>
                <a:effectLst/>
                <a:latin typeface="+mn-lt"/>
                <a:ea typeface="+mn-ea"/>
                <a:cs typeface="+mn-cs"/>
              </a:rPr>
              <a:t>通过数据的分层结构自主学习数据的多层表示，使得复杂的特征能够被学习。</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8</a:t>
            </a:fld>
            <a:endParaRPr lang="zh-TW" altLang="en-US"/>
          </a:p>
        </p:txBody>
      </p:sp>
    </p:spTree>
    <p:extLst>
      <p:ext uri="{BB962C8B-B14F-4D97-AF65-F5344CB8AC3E}">
        <p14:creationId xmlns:p14="http://schemas.microsoft.com/office/powerpoint/2010/main" val="198481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9</a:t>
            </a:fld>
            <a:endParaRPr lang="zh-TW" altLang="en-US"/>
          </a:p>
        </p:txBody>
      </p:sp>
    </p:spTree>
    <p:extLst>
      <p:ext uri="{BB962C8B-B14F-4D97-AF65-F5344CB8AC3E}">
        <p14:creationId xmlns:p14="http://schemas.microsoft.com/office/powerpoint/2010/main" val="382930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a:t>可以清楚的考到，不同卷積核生成不同的特徵圖像。</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10</a:t>
            </a:fld>
            <a:endParaRPr lang="zh-TW" altLang="en-US"/>
          </a:p>
        </p:txBody>
      </p:sp>
    </p:spTree>
    <p:extLst>
      <p:ext uri="{BB962C8B-B14F-4D97-AF65-F5344CB8AC3E}">
        <p14:creationId xmlns:p14="http://schemas.microsoft.com/office/powerpoint/2010/main" val="878875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a:t>所示結果經過</a:t>
            </a:r>
            <a:r>
              <a:rPr lang="en-US" altLang="zh-CN" dirty="0"/>
              <a:t>10000</a:t>
            </a:r>
            <a:r>
              <a:rPr lang="zh-CN" altLang="en-US" dirty="0"/>
              <a:t>次迭代。從結果可以看出池的性能降低了計算量，並且對精確度也有一定的影響。</a:t>
            </a:r>
            <a:endParaRPr lang="zh-TW" altLang="en-US" dirty="0"/>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12</a:t>
            </a:fld>
            <a:endParaRPr lang="zh-TW" altLang="en-US"/>
          </a:p>
        </p:txBody>
      </p:sp>
    </p:spTree>
    <p:extLst>
      <p:ext uri="{BB962C8B-B14F-4D97-AF65-F5344CB8AC3E}">
        <p14:creationId xmlns:p14="http://schemas.microsoft.com/office/powerpoint/2010/main" val="373980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dirty="0"/>
              <a:t>X</a:t>
            </a:r>
            <a:r>
              <a:rPr lang="zh-CN" altLang="en-US" dirty="0"/>
              <a:t>是輸入神經元，</a:t>
            </a:r>
            <a:r>
              <a:rPr lang="en-US" altLang="zh-CN" dirty="0"/>
              <a:t>h</a:t>
            </a:r>
            <a:r>
              <a:rPr lang="zh-CN" altLang="en-US" dirty="0"/>
              <a:t>是輸出神經元，</a:t>
            </a:r>
            <a:r>
              <a:rPr lang="en-US" altLang="zh-TW" dirty="0"/>
              <a:t>W</a:t>
            </a:r>
            <a:r>
              <a:rPr lang="zh-TW" altLang="en-US" dirty="0"/>
              <a:t>是連接神經元的權重，</a:t>
            </a:r>
            <a:r>
              <a:rPr lang="en-US" altLang="zh-TW" dirty="0"/>
              <a:t>b</a:t>
            </a:r>
            <a:r>
              <a:rPr lang="zh-TW" altLang="en-US" dirty="0"/>
              <a:t>是偏差。</a:t>
            </a:r>
          </a:p>
        </p:txBody>
      </p:sp>
      <p:sp>
        <p:nvSpPr>
          <p:cNvPr id="4" name="投影片編號版面配置區 3"/>
          <p:cNvSpPr>
            <a:spLocks noGrp="1"/>
          </p:cNvSpPr>
          <p:nvPr>
            <p:ph type="sldNum" sz="quarter" idx="10"/>
          </p:nvPr>
        </p:nvSpPr>
        <p:spPr/>
        <p:txBody>
          <a:bodyPr/>
          <a:lstStyle/>
          <a:p>
            <a:fld id="{440FBCC7-AED1-422F-A5A7-405F739DD026}" type="slidenum">
              <a:rPr lang="zh-TW" altLang="en-US" smtClean="0"/>
              <a:t>13</a:t>
            </a:fld>
            <a:endParaRPr lang="zh-TW" altLang="en-US"/>
          </a:p>
        </p:txBody>
      </p:sp>
    </p:spTree>
    <p:extLst>
      <p:ext uri="{BB962C8B-B14F-4D97-AF65-F5344CB8AC3E}">
        <p14:creationId xmlns:p14="http://schemas.microsoft.com/office/powerpoint/2010/main" val="2219687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3133238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269850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54965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3983132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4033920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1534881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4286419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3689725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2211191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3371922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2FA0B7DA-5E4C-4F14-886C-09ED5A0524BE}" type="datetimeFigureOut">
              <a:rPr lang="zh-TW" altLang="en-US" smtClean="0"/>
              <a:t>2020/10/13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3969993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0B7DA-5E4C-4F14-886C-09ED5A0524BE}" type="datetimeFigureOut">
              <a:rPr lang="zh-TW" altLang="en-US" smtClean="0"/>
              <a:t>2020/10/13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60C4C-850C-4A93-ADE6-CC26ECA63202}" type="slidenum">
              <a:rPr lang="zh-TW" altLang="en-US" smtClean="0"/>
              <a:t>‹#›</a:t>
            </a:fld>
            <a:endParaRPr lang="zh-TW" altLang="en-US"/>
          </a:p>
        </p:txBody>
      </p:sp>
    </p:spTree>
    <p:extLst>
      <p:ext uri="{BB962C8B-B14F-4D97-AF65-F5344CB8AC3E}">
        <p14:creationId xmlns:p14="http://schemas.microsoft.com/office/powerpoint/2010/main" val="2017200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pPr>
              <a:lnSpc>
                <a:spcPct val="150000"/>
              </a:lnSpc>
            </a:pPr>
            <a:r>
              <a:rPr lang="en-US" altLang="zh-TW" sz="4000" dirty="0">
                <a:latin typeface="Times New Roman" panose="02020603050405020304" pitchFamily="18" charset="0"/>
                <a:cs typeface="Times New Roman" panose="02020603050405020304" pitchFamily="18" charset="0"/>
              </a:rPr>
              <a:t>Driver Fatigue Detection Based On Eye State Recognition</a:t>
            </a:r>
            <a:endParaRPr lang="zh-TW" altLang="en-US" sz="4000"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p:txBody>
          <a:bodyPr>
            <a:normAutofit fontScale="92500" lnSpcReduction="10000"/>
          </a:bodyPr>
          <a:lstStyle/>
          <a:p>
            <a:pPr>
              <a:lnSpc>
                <a:spcPct val="150000"/>
              </a:lnSpc>
            </a:pPr>
            <a:r>
              <a:rPr lang="en-US" altLang="zh-CN" dirty="0">
                <a:latin typeface="Times New Roman" panose="02020603050405020304" pitchFamily="18" charset="0"/>
                <a:cs typeface="Times New Roman" panose="02020603050405020304" pitchFamily="18" charset="0"/>
              </a:rPr>
              <a:t>Fang Zhang</a:t>
            </a:r>
            <a:r>
              <a:rPr lang="en-US" altLang="zh-TW"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Jingjing</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Su</a:t>
            </a:r>
            <a:r>
              <a:rPr lang="en-US" altLang="zh-TW"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Lei </a:t>
            </a:r>
            <a:r>
              <a:rPr lang="en-US" altLang="zh-CN" dirty="0" err="1">
                <a:latin typeface="Times New Roman" panose="02020603050405020304" pitchFamily="18" charset="0"/>
                <a:cs typeface="Times New Roman" panose="02020603050405020304" pitchFamily="18" charset="0"/>
              </a:rPr>
              <a:t>Geng</a:t>
            </a:r>
            <a:r>
              <a:rPr lang="en-US" altLang="zh-TW"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Zhitao</a:t>
            </a:r>
            <a:r>
              <a:rPr lang="en-US" altLang="zh-CN" dirty="0">
                <a:latin typeface="Times New Roman" panose="02020603050405020304" pitchFamily="18" charset="0"/>
                <a:cs typeface="Times New Roman" panose="02020603050405020304" pitchFamily="18" charset="0"/>
              </a:rPr>
              <a:t> Xiao </a:t>
            </a:r>
            <a:endParaRPr lang="en-US" altLang="zh-TW" dirty="0">
              <a:latin typeface="Times New Roman" panose="02020603050405020304" pitchFamily="18" charset="0"/>
              <a:cs typeface="Times New Roman" panose="02020603050405020304" pitchFamily="18" charset="0"/>
            </a:endParaRPr>
          </a:p>
          <a:p>
            <a:pPr>
              <a:lnSpc>
                <a:spcPct val="150000"/>
              </a:lnSpc>
            </a:pPr>
            <a:r>
              <a:rPr lang="en-US" altLang="zh-CN" dirty="0">
                <a:latin typeface="Times New Roman" panose="02020603050405020304" pitchFamily="18" charset="0"/>
                <a:cs typeface="Times New Roman" panose="02020603050405020304" pitchFamily="18" charset="0"/>
              </a:rPr>
              <a:t>In </a:t>
            </a:r>
            <a:r>
              <a:rPr lang="en-US" altLang="zh-CN" i="1" dirty="0">
                <a:latin typeface="Times New Roman" panose="02020603050405020304" pitchFamily="18" charset="0"/>
                <a:cs typeface="Times New Roman" panose="02020603050405020304" pitchFamily="18" charset="0"/>
              </a:rPr>
              <a:t>2017 International Conference on Machine Vision and Information Technology (CMVIT)</a:t>
            </a:r>
            <a:r>
              <a:rPr lang="en-US" altLang="zh-CN" dirty="0">
                <a:latin typeface="Times New Roman" panose="02020603050405020304" pitchFamily="18" charset="0"/>
                <a:cs typeface="Times New Roman" panose="02020603050405020304" pitchFamily="18" charset="0"/>
              </a:rPr>
              <a:t> (pp. 105-110). IEEE.</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733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CN" altLang="en-US" dirty="0">
                <a:latin typeface="Times New Roman" panose="02020603050405020304" pitchFamily="18" charset="0"/>
                <a:ea typeface="標楷體" panose="03000509000000000000" pitchFamily="65" charset="-120"/>
              </a:rPr>
              <a:t>如圖是不同卷積在</a:t>
            </a:r>
            <a:r>
              <a:rPr lang="en-US" altLang="zh-CN" dirty="0">
                <a:latin typeface="Times New Roman" panose="02020603050405020304" pitchFamily="18" charset="0"/>
                <a:ea typeface="標楷體" panose="03000509000000000000" pitchFamily="65" charset="-120"/>
              </a:rPr>
              <a:t>C1</a:t>
            </a:r>
            <a:r>
              <a:rPr lang="zh-CN" altLang="en-US" dirty="0">
                <a:latin typeface="Times New Roman" panose="02020603050405020304" pitchFamily="18" charset="0"/>
                <a:ea typeface="標楷體" panose="03000509000000000000" pitchFamily="65" charset="-120"/>
              </a:rPr>
              <a:t>層計算出的輸入圖像的特徵圖像。</a:t>
            </a:r>
            <a:endParaRPr lang="en-US" altLang="zh-CN" dirty="0">
              <a:latin typeface="Times New Roman" panose="02020603050405020304" pitchFamily="18" charset="0"/>
              <a:ea typeface="標楷體" panose="03000509000000000000" pitchFamily="65" charset="-120"/>
            </a:endParaRPr>
          </a:p>
          <a:p>
            <a:pPr marL="457200" lvl="1" indent="0">
              <a:buNone/>
            </a:pPr>
            <a:endParaRPr lang="zh-TW" altLang="en-US" dirty="0">
              <a:latin typeface="Times New Roman" panose="02020603050405020304" pitchFamily="18" charset="0"/>
              <a:ea typeface="標楷體" panose="03000509000000000000" pitchFamily="65" charset="-120"/>
            </a:endParaRPr>
          </a:p>
        </p:txBody>
      </p:sp>
      <p:pic>
        <p:nvPicPr>
          <p:cNvPr id="4" name="圖片 3"/>
          <p:cNvPicPr>
            <a:picLocks noChangeAspect="1"/>
          </p:cNvPicPr>
          <p:nvPr/>
        </p:nvPicPr>
        <p:blipFill>
          <a:blip r:embed="rId3"/>
          <a:stretch>
            <a:fillRect/>
          </a:stretch>
        </p:blipFill>
        <p:spPr>
          <a:xfrm>
            <a:off x="3361944" y="2257684"/>
            <a:ext cx="5468112" cy="3616010"/>
          </a:xfrm>
          <a:prstGeom prst="rect">
            <a:avLst/>
          </a:prstGeom>
        </p:spPr>
      </p:pic>
    </p:spTree>
    <p:extLst>
      <p:ext uri="{BB962C8B-B14F-4D97-AF65-F5344CB8AC3E}">
        <p14:creationId xmlns:p14="http://schemas.microsoft.com/office/powerpoint/2010/main" val="142295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lphaUcPeriod" startAt="2"/>
            </a:pPr>
            <a:r>
              <a:rPr lang="zh-CN" altLang="en-US" dirty="0">
                <a:latin typeface="Times New Roman" panose="02020603050405020304" pitchFamily="18" charset="0"/>
                <a:ea typeface="標楷體" panose="03000509000000000000" pitchFamily="65" charset="-120"/>
              </a:rPr>
              <a:t>池化層</a:t>
            </a:r>
            <a:endParaRPr lang="en-US" altLang="zh-CN" dirty="0">
              <a:latin typeface="Times New Roman" panose="02020603050405020304" pitchFamily="18" charset="0"/>
              <a:ea typeface="標楷體" panose="03000509000000000000" pitchFamily="65" charset="-120"/>
            </a:endParaRPr>
          </a:p>
          <a:p>
            <a:pPr marL="457200" lvl="1" indent="457200">
              <a:lnSpc>
                <a:spcPct val="150000"/>
              </a:lnSpc>
              <a:buNone/>
            </a:pPr>
            <a:r>
              <a:rPr lang="zh-CN" altLang="en-US" dirty="0">
                <a:latin typeface="Times New Roman" panose="02020603050405020304" pitchFamily="18" charset="0"/>
                <a:ea typeface="標楷體" panose="03000509000000000000" pitchFamily="65" charset="-120"/>
              </a:rPr>
              <a:t>常見的池化算法包括最大池化，平均池化等。其具有變換不變性、對噪聲有良好的魯棒性以及結構緊湊等優點。而在本文噪聲環境中，最大池化更具魯棒性。</a:t>
            </a:r>
            <a:endParaRPr lang="zh-TW" altLang="en-US"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1708603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nSpc>
                <a:spcPct val="150000"/>
              </a:lnSpc>
            </a:pPr>
            <a:r>
              <a:rPr lang="zh-CN" altLang="en-US" dirty="0">
                <a:latin typeface="標楷體" panose="03000509000000000000" pitchFamily="65" charset="-120"/>
                <a:ea typeface="標楷體" panose="03000509000000000000" pitchFamily="65" charset="-120"/>
              </a:rPr>
              <a:t>本文有對比過，一個網絡使用池化層，另一個網絡不使用。其結果如下所示：</a:t>
            </a:r>
            <a:endParaRPr lang="en-US" altLang="zh-CN" dirty="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pic>
        <p:nvPicPr>
          <p:cNvPr id="4" name="圖片 3"/>
          <p:cNvPicPr>
            <a:picLocks noChangeAspect="1"/>
          </p:cNvPicPr>
          <p:nvPr/>
        </p:nvPicPr>
        <p:blipFill>
          <a:blip r:embed="rId3"/>
          <a:stretch>
            <a:fillRect/>
          </a:stretch>
        </p:blipFill>
        <p:spPr>
          <a:xfrm>
            <a:off x="2838078" y="2997342"/>
            <a:ext cx="6515843" cy="2476865"/>
          </a:xfrm>
          <a:prstGeom prst="rect">
            <a:avLst/>
          </a:prstGeom>
        </p:spPr>
      </p:pic>
    </p:spTree>
    <p:extLst>
      <p:ext uri="{BB962C8B-B14F-4D97-AF65-F5344CB8AC3E}">
        <p14:creationId xmlns:p14="http://schemas.microsoft.com/office/powerpoint/2010/main" val="1921842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lphaUcPeriod" startAt="3"/>
            </a:pPr>
            <a:r>
              <a:rPr lang="zh-CN" altLang="en-US" dirty="0">
                <a:latin typeface="Times New Roman" panose="02020603050405020304" pitchFamily="18" charset="0"/>
                <a:ea typeface="標楷體" panose="03000509000000000000" pitchFamily="65" charset="-120"/>
              </a:rPr>
              <a:t>全連接層</a:t>
            </a:r>
            <a:endParaRPr lang="en-US" altLang="zh-CN" dirty="0">
              <a:latin typeface="Times New Roman" panose="02020603050405020304" pitchFamily="18" charset="0"/>
              <a:ea typeface="標楷體" panose="03000509000000000000" pitchFamily="65" charset="-120"/>
            </a:endParaRPr>
          </a:p>
          <a:p>
            <a:pPr marL="457200" lvl="1" indent="457200">
              <a:lnSpc>
                <a:spcPct val="150000"/>
              </a:lnSpc>
              <a:buNone/>
            </a:pPr>
            <a:r>
              <a:rPr lang="zh-CN" altLang="en-US" dirty="0">
                <a:latin typeface="Times New Roman" panose="02020603050405020304" pitchFamily="18" charset="0"/>
                <a:ea typeface="標楷體" panose="03000509000000000000" pitchFamily="65" charset="-120"/>
              </a:rPr>
              <a:t>完全連接層可以生成更多的參數。並且由於特徵尺寸已經通過卷積層減小，因此大大減少了計算量。</a:t>
            </a:r>
            <a:endParaRPr lang="en-US" altLang="zh-CN" dirty="0">
              <a:latin typeface="Times New Roman" panose="02020603050405020304" pitchFamily="18" charset="0"/>
              <a:ea typeface="標楷體" panose="03000509000000000000" pitchFamily="65" charset="-120"/>
            </a:endParaRPr>
          </a:p>
          <a:p>
            <a:pPr marL="457200" lvl="1" indent="0">
              <a:lnSpc>
                <a:spcPct val="150000"/>
              </a:lnSpc>
              <a:buNone/>
            </a:pPr>
            <a:r>
              <a:rPr lang="zh-CN" altLang="en-US" dirty="0">
                <a:latin typeface="Times New Roman" panose="02020603050405020304" pitchFamily="18" charset="0"/>
                <a:ea typeface="標楷體" panose="03000509000000000000" pitchFamily="65" charset="-120"/>
              </a:rPr>
              <a:t>每個神經元的輸出都由以下公式計算獲得：</a:t>
            </a:r>
            <a:endParaRPr lang="zh-TW" altLang="en-US" dirty="0">
              <a:latin typeface="Times New Roman" panose="02020603050405020304" pitchFamily="18" charset="0"/>
              <a:ea typeface="標楷體" panose="03000509000000000000" pitchFamily="65" charset="-120"/>
            </a:endParaRPr>
          </a:p>
        </p:txBody>
      </p:sp>
      <p:pic>
        <p:nvPicPr>
          <p:cNvPr id="4" name="圖片 3"/>
          <p:cNvPicPr>
            <a:picLocks noChangeAspect="1"/>
          </p:cNvPicPr>
          <p:nvPr/>
        </p:nvPicPr>
        <p:blipFill>
          <a:blip r:embed="rId3"/>
          <a:stretch>
            <a:fillRect/>
          </a:stretch>
        </p:blipFill>
        <p:spPr>
          <a:xfrm>
            <a:off x="4021052" y="4065874"/>
            <a:ext cx="3995188" cy="899350"/>
          </a:xfrm>
          <a:prstGeom prst="rect">
            <a:avLst/>
          </a:prstGeom>
        </p:spPr>
      </p:pic>
    </p:spTree>
    <p:extLst>
      <p:ext uri="{BB962C8B-B14F-4D97-AF65-F5344CB8AC3E}">
        <p14:creationId xmlns:p14="http://schemas.microsoft.com/office/powerpoint/2010/main" val="3766386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lphaUcPeriod" startAt="4"/>
            </a:pPr>
            <a:r>
              <a:rPr lang="zh-CN" altLang="en-US" dirty="0">
                <a:latin typeface="Times New Roman" panose="02020603050405020304" pitchFamily="18" charset="0"/>
                <a:ea typeface="標楷體" panose="03000509000000000000" pitchFamily="65" charset="-120"/>
              </a:rPr>
              <a:t>激活函數</a:t>
            </a:r>
            <a:endParaRPr lang="en-US" altLang="zh-CN" dirty="0">
              <a:latin typeface="Times New Roman" panose="02020603050405020304" pitchFamily="18" charset="0"/>
              <a:ea typeface="標楷體" panose="03000509000000000000" pitchFamily="65" charset="-120"/>
            </a:endParaRPr>
          </a:p>
          <a:p>
            <a:pPr marL="457200" lvl="1" indent="457200">
              <a:lnSpc>
                <a:spcPct val="150000"/>
              </a:lnSpc>
              <a:buNone/>
            </a:pPr>
            <a:r>
              <a:rPr lang="en-US" altLang="zh-CN" dirty="0">
                <a:latin typeface="Times New Roman" panose="02020603050405020304" pitchFamily="18" charset="0"/>
                <a:ea typeface="標楷體" panose="03000509000000000000" pitchFamily="65" charset="-120"/>
              </a:rPr>
              <a:t>Sigmoid</a:t>
            </a:r>
            <a:r>
              <a:rPr lang="zh-CN" altLang="en-US" dirty="0">
                <a:latin typeface="Times New Roman" panose="02020603050405020304" pitchFamily="18" charset="0"/>
                <a:ea typeface="標楷體" panose="03000509000000000000" pitchFamily="65" charset="-120"/>
              </a:rPr>
              <a:t>函數和</a:t>
            </a:r>
            <a:r>
              <a:rPr lang="en-US" altLang="zh-CN" dirty="0" err="1">
                <a:latin typeface="Times New Roman" panose="02020603050405020304" pitchFamily="18" charset="0"/>
                <a:ea typeface="標楷體" panose="03000509000000000000" pitchFamily="65" charset="-120"/>
              </a:rPr>
              <a:t>tanH</a:t>
            </a:r>
            <a:r>
              <a:rPr lang="zh-CN" altLang="en-US" dirty="0">
                <a:latin typeface="Times New Roman" panose="02020603050405020304" pitchFamily="18" charset="0"/>
                <a:ea typeface="標楷體" panose="03000509000000000000" pitchFamily="65" charset="-120"/>
              </a:rPr>
              <a:t>函數是常用的非線性激活函數，但是這些函數存在梯度消失的問題，為了克服這一問題，本文使用</a:t>
            </a:r>
            <a:r>
              <a:rPr lang="en-US" altLang="zh-CN" dirty="0" err="1">
                <a:latin typeface="Times New Roman" panose="02020603050405020304" pitchFamily="18" charset="0"/>
                <a:ea typeface="標楷體" panose="03000509000000000000" pitchFamily="65" charset="-120"/>
              </a:rPr>
              <a:t>ReLU</a:t>
            </a:r>
            <a:r>
              <a:rPr lang="zh-CN" altLang="en-US" dirty="0">
                <a:latin typeface="Times New Roman" panose="02020603050405020304" pitchFamily="18" charset="0"/>
                <a:ea typeface="標楷體" panose="03000509000000000000" pitchFamily="65" charset="-120"/>
              </a:rPr>
              <a:t>函數。其具有單邊抑制的優勢，且性能通常優於其他激活函數。</a:t>
            </a:r>
            <a:endParaRPr lang="en-US" altLang="zh-CN" dirty="0">
              <a:latin typeface="Times New Roman" panose="02020603050405020304" pitchFamily="18" charset="0"/>
              <a:ea typeface="標楷體" panose="03000509000000000000" pitchFamily="65" charset="-120"/>
            </a:endParaRPr>
          </a:p>
          <a:p>
            <a:pPr marL="457200" lvl="1" indent="0">
              <a:buNone/>
            </a:pPr>
            <a:endParaRPr lang="zh-TW" altLang="en-US" dirty="0"/>
          </a:p>
        </p:txBody>
      </p:sp>
    </p:spTree>
    <p:extLst>
      <p:ext uri="{BB962C8B-B14F-4D97-AF65-F5344CB8AC3E}">
        <p14:creationId xmlns:p14="http://schemas.microsoft.com/office/powerpoint/2010/main" val="399907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CN" dirty="0"/>
              <a:t>4</a:t>
            </a:r>
            <a:r>
              <a:rPr lang="zh-CN" altLang="en-US" dirty="0"/>
              <a:t>、</a:t>
            </a:r>
            <a:r>
              <a:rPr lang="zh-CN" altLang="en-US" dirty="0">
                <a:latin typeface="標楷體" panose="03000509000000000000" pitchFamily="65" charset="-120"/>
                <a:ea typeface="標楷體" panose="03000509000000000000" pitchFamily="65" charset="-120"/>
              </a:rPr>
              <a:t>疲勞檢測</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a:lnSpc>
                <a:spcPct val="150000"/>
              </a:lnSpc>
            </a:pPr>
            <a:r>
              <a:rPr lang="zh-CN" altLang="en-US" dirty="0">
                <a:latin typeface="Times New Roman" panose="02020603050405020304" pitchFamily="18" charset="0"/>
                <a:ea typeface="標楷體" panose="03000509000000000000" pitchFamily="65" charset="-120"/>
              </a:rPr>
              <a:t>本文使用測試視頻是</a:t>
            </a:r>
            <a:r>
              <a:rPr lang="en-US" altLang="zh-CN" dirty="0">
                <a:latin typeface="Times New Roman" panose="02020603050405020304" pitchFamily="18" charset="0"/>
                <a:ea typeface="標楷體" panose="03000509000000000000" pitchFamily="65" charset="-120"/>
              </a:rPr>
              <a:t>CNN</a:t>
            </a:r>
            <a:r>
              <a:rPr lang="zh-CN" altLang="en-US" dirty="0">
                <a:latin typeface="Times New Roman" panose="02020603050405020304" pitchFamily="18" charset="0"/>
                <a:ea typeface="標楷體" panose="03000509000000000000" pitchFamily="65" charset="-120"/>
              </a:rPr>
              <a:t>識別的方式檢測眼睛狀態，其結果如圖所示（左圖是評分結果，右圖是實際輸出結果）。</a:t>
            </a:r>
            <a:endParaRPr lang="zh-TW" altLang="en-US" dirty="0">
              <a:latin typeface="Times New Roman" panose="02020603050405020304" pitchFamily="18" charset="0"/>
              <a:ea typeface="標楷體" panose="03000509000000000000" pitchFamily="65" charset="-120"/>
            </a:endParaRPr>
          </a:p>
        </p:txBody>
      </p:sp>
      <p:pic>
        <p:nvPicPr>
          <p:cNvPr id="4" name="圖片 3"/>
          <p:cNvPicPr>
            <a:picLocks noChangeAspect="1"/>
          </p:cNvPicPr>
          <p:nvPr/>
        </p:nvPicPr>
        <p:blipFill>
          <a:blip r:embed="rId3"/>
          <a:stretch>
            <a:fillRect/>
          </a:stretch>
        </p:blipFill>
        <p:spPr>
          <a:xfrm>
            <a:off x="1518284" y="3060352"/>
            <a:ext cx="4577716" cy="3427034"/>
          </a:xfrm>
          <a:prstGeom prst="rect">
            <a:avLst/>
          </a:prstGeom>
        </p:spPr>
      </p:pic>
      <p:pic>
        <p:nvPicPr>
          <p:cNvPr id="5" name="圖片 4"/>
          <p:cNvPicPr>
            <a:picLocks noChangeAspect="1"/>
          </p:cNvPicPr>
          <p:nvPr/>
        </p:nvPicPr>
        <p:blipFill>
          <a:blip r:embed="rId4"/>
          <a:stretch>
            <a:fillRect/>
          </a:stretch>
        </p:blipFill>
        <p:spPr>
          <a:xfrm>
            <a:off x="6514623" y="3057004"/>
            <a:ext cx="4420553" cy="3687864"/>
          </a:xfrm>
          <a:prstGeom prst="rect">
            <a:avLst/>
          </a:prstGeom>
        </p:spPr>
      </p:pic>
    </p:spTree>
    <p:extLst>
      <p:ext uri="{BB962C8B-B14F-4D97-AF65-F5344CB8AC3E}">
        <p14:creationId xmlns:p14="http://schemas.microsoft.com/office/powerpoint/2010/main" val="2002215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lnSpc>
                <a:spcPct val="150000"/>
              </a:lnSpc>
              <a:buFont typeface="+mj-lt"/>
              <a:buAutoNum type="alphaUcPeriod"/>
            </a:pPr>
            <a:r>
              <a:rPr lang="en-US" altLang="zh-CN" dirty="0">
                <a:latin typeface="Times New Roman" panose="02020603050405020304" pitchFamily="18" charset="0"/>
                <a:ea typeface="標楷體" panose="03000509000000000000" pitchFamily="65" charset="-120"/>
              </a:rPr>
              <a:t>PERCLOS </a:t>
            </a:r>
          </a:p>
          <a:p>
            <a:pPr marL="457200" lvl="1" indent="0">
              <a:lnSpc>
                <a:spcPct val="150000"/>
              </a:lnSpc>
              <a:buNone/>
            </a:pPr>
            <a:r>
              <a:rPr lang="en-US" altLang="zh-TW" dirty="0">
                <a:latin typeface="Times New Roman" panose="02020603050405020304" pitchFamily="18" charset="0"/>
                <a:ea typeface="標楷體" panose="03000509000000000000" pitchFamily="65" charset="-120"/>
              </a:rPr>
              <a:t>PERCLOS </a:t>
            </a:r>
            <a:r>
              <a:rPr lang="zh-CN" altLang="en-US" dirty="0">
                <a:latin typeface="Times New Roman" panose="02020603050405020304" pitchFamily="18" charset="0"/>
                <a:ea typeface="標楷體" panose="03000509000000000000" pitchFamily="65" charset="-120"/>
              </a:rPr>
              <a:t>是用於檢測駕駛員疲勞的主要參數。公式如下：</a:t>
            </a:r>
            <a:endParaRPr lang="en-US" altLang="zh-TW" dirty="0">
              <a:latin typeface="Times New Roman" panose="02020603050405020304" pitchFamily="18" charset="0"/>
              <a:ea typeface="標楷體" panose="03000509000000000000" pitchFamily="65" charset="-120"/>
            </a:endParaRPr>
          </a:p>
        </p:txBody>
      </p:sp>
      <p:pic>
        <p:nvPicPr>
          <p:cNvPr id="4" name="圖片 3"/>
          <p:cNvPicPr>
            <a:picLocks noChangeAspect="1"/>
          </p:cNvPicPr>
          <p:nvPr/>
        </p:nvPicPr>
        <p:blipFill>
          <a:blip r:embed="rId2"/>
          <a:stretch>
            <a:fillRect/>
          </a:stretch>
        </p:blipFill>
        <p:spPr>
          <a:xfrm>
            <a:off x="4517826" y="3810000"/>
            <a:ext cx="3156347" cy="838200"/>
          </a:xfrm>
          <a:prstGeom prst="rect">
            <a:avLst/>
          </a:prstGeom>
        </p:spPr>
      </p:pic>
    </p:spTree>
    <p:extLst>
      <p:ext uri="{BB962C8B-B14F-4D97-AF65-F5344CB8AC3E}">
        <p14:creationId xmlns:p14="http://schemas.microsoft.com/office/powerpoint/2010/main" val="3880257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1028700" indent="-514350">
              <a:lnSpc>
                <a:spcPct val="150000"/>
              </a:lnSpc>
              <a:buFont typeface="+mj-lt"/>
              <a:buAutoNum type="alphaUcPeriod" startAt="2"/>
            </a:pPr>
            <a:r>
              <a:rPr lang="zh-CN" altLang="en-US" dirty="0">
                <a:latin typeface="Times New Roman" panose="02020603050405020304" pitchFamily="18" charset="0"/>
                <a:ea typeface="標楷體" panose="03000509000000000000" pitchFamily="65" charset="-120"/>
              </a:rPr>
              <a:t>眨眼頻率</a:t>
            </a:r>
            <a:endParaRPr lang="en-US" altLang="zh-CN" dirty="0">
              <a:latin typeface="Times New Roman" panose="02020603050405020304" pitchFamily="18" charset="0"/>
              <a:ea typeface="標楷體" panose="03000509000000000000" pitchFamily="65" charset="-120"/>
            </a:endParaRPr>
          </a:p>
          <a:p>
            <a:pPr marL="457200" lvl="1" indent="457200">
              <a:lnSpc>
                <a:spcPct val="150000"/>
              </a:lnSpc>
              <a:buNone/>
            </a:pPr>
            <a:r>
              <a:rPr lang="zh-CN" altLang="en-US" dirty="0">
                <a:latin typeface="Times New Roman" panose="02020603050405020304" pitchFamily="18" charset="0"/>
                <a:ea typeface="標楷體" panose="03000509000000000000" pitchFamily="65" charset="-120"/>
              </a:rPr>
              <a:t>據調查，駕駛員清醒時，眨眼頻率為</a:t>
            </a:r>
            <a:r>
              <a:rPr lang="en-US" altLang="zh-CN" dirty="0">
                <a:latin typeface="Times New Roman" panose="02020603050405020304" pitchFamily="18" charset="0"/>
                <a:ea typeface="標楷體" panose="03000509000000000000" pitchFamily="65" charset="-120"/>
              </a:rPr>
              <a:t>15</a:t>
            </a:r>
            <a:r>
              <a:rPr lang="zh-CN" altLang="en-US" dirty="0">
                <a:latin typeface="Times New Roman" panose="02020603050405020304" pitchFamily="18" charset="0"/>
                <a:ea typeface="標楷體" panose="03000509000000000000" pitchFamily="65" charset="-120"/>
              </a:rPr>
              <a:t>～</a:t>
            </a:r>
            <a:r>
              <a:rPr lang="en-US" altLang="zh-CN" dirty="0">
                <a:latin typeface="Times New Roman" panose="02020603050405020304" pitchFamily="18" charset="0"/>
                <a:ea typeface="標楷體" panose="03000509000000000000" pitchFamily="65" charset="-120"/>
              </a:rPr>
              <a:t>30</a:t>
            </a:r>
            <a:r>
              <a:rPr lang="zh-CN" altLang="en-US" dirty="0">
                <a:latin typeface="Times New Roman" panose="02020603050405020304" pitchFamily="18" charset="0"/>
                <a:ea typeface="標楷體" panose="03000509000000000000" pitchFamily="65" charset="-120"/>
              </a:rPr>
              <a:t>次</a:t>
            </a:r>
            <a:r>
              <a:rPr lang="en-US" altLang="zh-CN" dirty="0">
                <a:latin typeface="Times New Roman" panose="02020603050405020304" pitchFamily="18" charset="0"/>
                <a:ea typeface="標楷體" panose="03000509000000000000" pitchFamily="65" charset="-120"/>
              </a:rPr>
              <a:t>/</a:t>
            </a:r>
            <a:r>
              <a:rPr lang="zh-CN" altLang="en-US" dirty="0">
                <a:latin typeface="Times New Roman" panose="02020603050405020304" pitchFamily="18" charset="0"/>
                <a:ea typeface="標楷體" panose="03000509000000000000" pitchFamily="65" charset="-120"/>
              </a:rPr>
              <a:t>分，</a:t>
            </a:r>
            <a:r>
              <a:rPr lang="en-US" altLang="zh-CN" dirty="0">
                <a:latin typeface="Times New Roman" panose="02020603050405020304" pitchFamily="18" charset="0"/>
                <a:ea typeface="標楷體" panose="03000509000000000000" pitchFamily="65" charset="-120"/>
              </a:rPr>
              <a:t>0.25</a:t>
            </a:r>
            <a:r>
              <a:rPr lang="zh-CN" altLang="en-US" dirty="0">
                <a:latin typeface="Times New Roman" panose="02020603050405020304" pitchFamily="18" charset="0"/>
                <a:ea typeface="標楷體" panose="03000509000000000000" pitchFamily="65" charset="-120"/>
              </a:rPr>
              <a:t>～</a:t>
            </a:r>
            <a:r>
              <a:rPr lang="en-US" altLang="zh-CN" dirty="0">
                <a:latin typeface="Times New Roman" panose="02020603050405020304" pitchFamily="18" charset="0"/>
                <a:ea typeface="標楷體" panose="03000509000000000000" pitchFamily="65" charset="-120"/>
              </a:rPr>
              <a:t>0.3</a:t>
            </a:r>
            <a:r>
              <a:rPr lang="zh-CN" altLang="en-US" dirty="0">
                <a:latin typeface="Times New Roman" panose="02020603050405020304" pitchFamily="18" charset="0"/>
                <a:ea typeface="標楷體" panose="03000509000000000000" pitchFamily="65" charset="-120"/>
              </a:rPr>
              <a:t>秒</a:t>
            </a:r>
            <a:r>
              <a:rPr lang="en-US" altLang="zh-CN" dirty="0">
                <a:latin typeface="Times New Roman" panose="02020603050405020304" pitchFamily="18" charset="0"/>
                <a:ea typeface="標楷體" panose="03000509000000000000" pitchFamily="65" charset="-120"/>
              </a:rPr>
              <a:t>/</a:t>
            </a:r>
            <a:r>
              <a:rPr lang="zh-CN" altLang="en-US" dirty="0">
                <a:latin typeface="Times New Roman" panose="02020603050405020304" pitchFamily="18" charset="0"/>
                <a:ea typeface="標楷體" panose="03000509000000000000" pitchFamily="65" charset="-120"/>
              </a:rPr>
              <a:t>次。當眨眼頻率小於</a:t>
            </a:r>
            <a:r>
              <a:rPr lang="en-US" altLang="zh-CN" dirty="0">
                <a:latin typeface="Times New Roman" panose="02020603050405020304" pitchFamily="18" charset="0"/>
                <a:ea typeface="標楷體" panose="03000509000000000000" pitchFamily="65" charset="-120"/>
              </a:rPr>
              <a:t>7</a:t>
            </a:r>
            <a:r>
              <a:rPr lang="zh-CN" altLang="en-US" dirty="0">
                <a:latin typeface="Times New Roman" panose="02020603050405020304" pitchFamily="18" charset="0"/>
                <a:ea typeface="標楷體" panose="03000509000000000000" pitchFamily="65" charset="-120"/>
              </a:rPr>
              <a:t>次</a:t>
            </a:r>
            <a:r>
              <a:rPr lang="en-US" altLang="zh-CN" dirty="0">
                <a:latin typeface="Times New Roman" panose="02020603050405020304" pitchFamily="18" charset="0"/>
                <a:ea typeface="標楷體" panose="03000509000000000000" pitchFamily="65" charset="-120"/>
              </a:rPr>
              <a:t>/</a:t>
            </a:r>
            <a:r>
              <a:rPr lang="zh-CN" altLang="en-US" dirty="0">
                <a:latin typeface="Times New Roman" panose="02020603050405020304" pitchFamily="18" charset="0"/>
                <a:ea typeface="標楷體" panose="03000509000000000000" pitchFamily="65" charset="-120"/>
              </a:rPr>
              <a:t>分時，可以認為駕駛員已經疲勞。</a:t>
            </a:r>
            <a:endParaRPr lang="zh-TW" altLang="en-US"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2415779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CN" dirty="0">
                <a:latin typeface="Times New Roman" panose="02020603050405020304" pitchFamily="18" charset="0"/>
                <a:ea typeface="標楷體" panose="03000509000000000000" pitchFamily="65" charset="-120"/>
              </a:rPr>
              <a:t>5</a:t>
            </a:r>
            <a:r>
              <a:rPr lang="zh-CN" altLang="en-US" dirty="0">
                <a:latin typeface="Times New Roman" panose="02020603050405020304" pitchFamily="18" charset="0"/>
                <a:ea typeface="標楷體" panose="03000509000000000000" pitchFamily="65" charset="-120"/>
              </a:rPr>
              <a:t>、實驗</a:t>
            </a:r>
            <a:endParaRPr lang="zh-TW" altLang="en-US" dirty="0">
              <a:latin typeface="Times New Roman" panose="02020603050405020304" pitchFamily="18" charset="0"/>
              <a:ea typeface="標楷體" panose="03000509000000000000" pitchFamily="65" charset="-120"/>
            </a:endParaRPr>
          </a:p>
        </p:txBody>
      </p:sp>
      <p:sp>
        <p:nvSpPr>
          <p:cNvPr id="3" name="內容版面配置區 2"/>
          <p:cNvSpPr>
            <a:spLocks noGrp="1"/>
          </p:cNvSpPr>
          <p:nvPr>
            <p:ph idx="1"/>
          </p:nvPr>
        </p:nvSpPr>
        <p:spPr/>
        <p:txBody>
          <a:bodyPr/>
          <a:lstStyle/>
          <a:p>
            <a:pPr marL="514350" indent="-514350">
              <a:lnSpc>
                <a:spcPct val="150000"/>
              </a:lnSpc>
              <a:buFont typeface="+mj-lt"/>
              <a:buAutoNum type="alphaUcPeriod"/>
            </a:pPr>
            <a:r>
              <a:rPr lang="zh-CN" altLang="en-US" dirty="0">
                <a:latin typeface="Times New Roman" panose="02020603050405020304" pitchFamily="18" charset="0"/>
                <a:ea typeface="標楷體" panose="03000509000000000000" pitchFamily="65" charset="-120"/>
              </a:rPr>
              <a:t>實驗平台</a:t>
            </a:r>
            <a:endParaRPr lang="en-US" altLang="zh-CN" dirty="0">
              <a:latin typeface="Times New Roman" panose="02020603050405020304" pitchFamily="18" charset="0"/>
              <a:ea typeface="標楷體" panose="03000509000000000000" pitchFamily="65" charset="-120"/>
            </a:endParaRPr>
          </a:p>
          <a:p>
            <a:pPr marL="457200" lvl="1" indent="0">
              <a:lnSpc>
                <a:spcPct val="150000"/>
              </a:lnSpc>
              <a:buNone/>
            </a:pPr>
            <a:r>
              <a:rPr lang="zh-CN" altLang="en-US" dirty="0">
                <a:latin typeface="Times New Roman" panose="02020603050405020304" pitchFamily="18" charset="0"/>
                <a:ea typeface="標楷體" panose="03000509000000000000" pitchFamily="65" charset="-120"/>
              </a:rPr>
              <a:t>所有操作都在</a:t>
            </a:r>
            <a:r>
              <a:rPr lang="en-US" altLang="zh-CN" dirty="0">
                <a:latin typeface="Times New Roman" panose="02020603050405020304" pitchFamily="18" charset="0"/>
                <a:ea typeface="標楷體" panose="03000509000000000000" pitchFamily="65" charset="-120"/>
              </a:rPr>
              <a:t>VS 2012</a:t>
            </a:r>
            <a:r>
              <a:rPr lang="zh-CN" altLang="en-US" dirty="0">
                <a:latin typeface="Times New Roman" panose="02020603050405020304" pitchFamily="18" charset="0"/>
                <a:ea typeface="標楷體" panose="03000509000000000000" pitchFamily="65" charset="-120"/>
              </a:rPr>
              <a:t>和</a:t>
            </a:r>
            <a:r>
              <a:rPr lang="en-US" altLang="zh-CN" dirty="0" err="1">
                <a:latin typeface="Times New Roman" panose="02020603050405020304" pitchFamily="18" charset="0"/>
                <a:ea typeface="標楷體" panose="03000509000000000000" pitchFamily="65" charset="-120"/>
              </a:rPr>
              <a:t>opencv</a:t>
            </a:r>
            <a:r>
              <a:rPr lang="en-US" altLang="zh-CN" dirty="0">
                <a:latin typeface="Times New Roman" panose="02020603050405020304" pitchFamily="18" charset="0"/>
                <a:ea typeface="標楷體" panose="03000509000000000000" pitchFamily="65" charset="-120"/>
              </a:rPr>
              <a:t> 2.4.9</a:t>
            </a:r>
            <a:r>
              <a:rPr lang="zh-CN" altLang="en-US" dirty="0">
                <a:latin typeface="Times New Roman" panose="02020603050405020304" pitchFamily="18" charset="0"/>
                <a:ea typeface="標楷體" panose="03000509000000000000" pitchFamily="65" charset="-120"/>
              </a:rPr>
              <a:t>上執行，其配置為</a:t>
            </a:r>
            <a:r>
              <a:rPr lang="en-US" altLang="zh-CN" dirty="0">
                <a:latin typeface="Times New Roman" panose="02020603050405020304" pitchFamily="18" charset="0"/>
                <a:ea typeface="標楷體" panose="03000509000000000000" pitchFamily="65" charset="-120"/>
              </a:rPr>
              <a:t>CPU i7-6700HQ</a:t>
            </a:r>
            <a:r>
              <a:rPr lang="zh-CN" altLang="en-US" dirty="0">
                <a:latin typeface="Times New Roman" panose="02020603050405020304" pitchFamily="18" charset="0"/>
                <a:ea typeface="標楷體" panose="03000509000000000000" pitchFamily="65" charset="-120"/>
              </a:rPr>
              <a:t>，</a:t>
            </a:r>
            <a:r>
              <a:rPr lang="en-US" altLang="zh-CN" dirty="0">
                <a:latin typeface="Times New Roman" panose="02020603050405020304" pitchFamily="18" charset="0"/>
                <a:ea typeface="標楷體" panose="03000509000000000000" pitchFamily="65" charset="-120"/>
              </a:rPr>
              <a:t>8GB</a:t>
            </a:r>
            <a:r>
              <a:rPr lang="zh-CN" altLang="en-US" dirty="0">
                <a:latin typeface="Times New Roman" panose="02020603050405020304" pitchFamily="18" charset="0"/>
                <a:ea typeface="標楷體" panose="03000509000000000000" pitchFamily="65" charset="-120"/>
              </a:rPr>
              <a:t>內存的</a:t>
            </a:r>
            <a:r>
              <a:rPr lang="en-US" altLang="zh-CN" dirty="0">
                <a:latin typeface="Times New Roman" panose="02020603050405020304" pitchFamily="18" charset="0"/>
                <a:ea typeface="標楷體" panose="03000509000000000000" pitchFamily="65" charset="-120"/>
              </a:rPr>
              <a:t>Win7</a:t>
            </a:r>
            <a:r>
              <a:rPr lang="zh-CN" altLang="en-US" dirty="0">
                <a:latin typeface="Times New Roman" panose="02020603050405020304" pitchFamily="18" charset="0"/>
                <a:ea typeface="標楷體" panose="03000509000000000000" pitchFamily="65" charset="-120"/>
              </a:rPr>
              <a:t>系統。</a:t>
            </a:r>
            <a:endParaRPr lang="zh-TW" altLang="en-US"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2737699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lnSpc>
                <a:spcPct val="150000"/>
              </a:lnSpc>
              <a:buFont typeface="+mj-lt"/>
              <a:buAutoNum type="alphaUcPeriod" startAt="2"/>
            </a:pPr>
            <a:r>
              <a:rPr lang="zh-CN" altLang="en-US" dirty="0">
                <a:latin typeface="Times New Roman" panose="02020603050405020304" pitchFamily="18" charset="0"/>
                <a:ea typeface="標楷體" panose="03000509000000000000" pitchFamily="65" charset="-120"/>
              </a:rPr>
              <a:t>數據庫</a:t>
            </a:r>
            <a:endParaRPr lang="en-US" altLang="zh-CN" dirty="0">
              <a:latin typeface="Times New Roman" panose="02020603050405020304" pitchFamily="18" charset="0"/>
              <a:ea typeface="標楷體" panose="03000509000000000000" pitchFamily="65" charset="-120"/>
            </a:endParaRPr>
          </a:p>
          <a:p>
            <a:pPr marL="457200" lvl="1" indent="0">
              <a:lnSpc>
                <a:spcPct val="150000"/>
              </a:lnSpc>
              <a:buNone/>
            </a:pPr>
            <a:r>
              <a:rPr lang="zh-CN" altLang="en-US" dirty="0">
                <a:latin typeface="Times New Roman" panose="02020603050405020304" pitchFamily="18" charset="0"/>
                <a:ea typeface="標楷體" panose="03000509000000000000" pitchFamily="65" charset="-120"/>
              </a:rPr>
              <a:t>本文建立了一個面部視頻數據庫（</a:t>
            </a:r>
            <a:r>
              <a:rPr lang="en-US" altLang="zh-CN" dirty="0">
                <a:latin typeface="Times New Roman" panose="02020603050405020304" pitchFamily="18" charset="0"/>
                <a:ea typeface="標楷體" panose="03000509000000000000" pitchFamily="65" charset="-120"/>
              </a:rPr>
              <a:t>IRF</a:t>
            </a:r>
            <a:r>
              <a:rPr lang="zh-CN" altLang="en-US" dirty="0">
                <a:latin typeface="Times New Roman" panose="02020603050405020304" pitchFamily="18" charset="0"/>
                <a:ea typeface="標楷體" panose="03000509000000000000" pitchFamily="65" charset="-120"/>
              </a:rPr>
              <a:t>數據庫），其包括四個類別（無眼鏡，普通眼鏡，夜視鏡和太陽鏡）。下圖是樣本圖像。</a:t>
            </a:r>
            <a:endParaRPr lang="zh-TW" altLang="en-US" dirty="0">
              <a:latin typeface="Times New Roman" panose="02020603050405020304" pitchFamily="18" charset="0"/>
              <a:ea typeface="標楷體" panose="03000509000000000000" pitchFamily="65" charset="-120"/>
            </a:endParaRPr>
          </a:p>
        </p:txBody>
      </p:sp>
      <p:pic>
        <p:nvPicPr>
          <p:cNvPr id="4" name="圖片 3"/>
          <p:cNvPicPr>
            <a:picLocks noChangeAspect="1"/>
          </p:cNvPicPr>
          <p:nvPr/>
        </p:nvPicPr>
        <p:blipFill>
          <a:blip r:embed="rId2"/>
          <a:stretch>
            <a:fillRect/>
          </a:stretch>
        </p:blipFill>
        <p:spPr>
          <a:xfrm>
            <a:off x="3200400" y="3634527"/>
            <a:ext cx="6339840" cy="2925183"/>
          </a:xfrm>
          <a:prstGeom prst="rect">
            <a:avLst/>
          </a:prstGeom>
        </p:spPr>
      </p:pic>
    </p:spTree>
    <p:extLst>
      <p:ext uri="{BB962C8B-B14F-4D97-AF65-F5344CB8AC3E}">
        <p14:creationId xmlns:p14="http://schemas.microsoft.com/office/powerpoint/2010/main" val="339004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1</a:t>
            </a:r>
            <a:r>
              <a:rPr lang="zh-CN" altLang="en-US" dirty="0">
                <a:latin typeface="Times New Roman" panose="02020603050405020304" pitchFamily="18" charset="0"/>
                <a:cs typeface="Times New Roman" panose="02020603050405020304" pitchFamily="18" charset="0"/>
              </a:rPr>
              <a:t>、</a:t>
            </a:r>
            <a:r>
              <a:rPr lang="zh-CN" altLang="en-US" dirty="0">
                <a:latin typeface="標楷體" panose="03000509000000000000" pitchFamily="65" charset="-120"/>
                <a:ea typeface="標楷體" panose="03000509000000000000" pitchFamily="65" charset="-120"/>
              </a:rPr>
              <a:t>介紹</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pPr>
              <a:lnSpc>
                <a:spcPct val="150000"/>
              </a:lnSpc>
            </a:pPr>
            <a:r>
              <a:rPr lang="zh-CN" altLang="en-US" dirty="0">
                <a:latin typeface="標楷體" panose="03000509000000000000" pitchFamily="65" charset="-120"/>
                <a:ea typeface="標楷體" panose="03000509000000000000" pitchFamily="65" charset="-120"/>
              </a:rPr>
              <a:t>研究表明，疲勞駕駛是交通事故的最主要因素之一。因此，駕駛員睡意檢測研究尤為重要。</a:t>
            </a:r>
            <a:endParaRPr lang="en-US" altLang="zh-CN" dirty="0">
              <a:latin typeface="標楷體" panose="03000509000000000000" pitchFamily="65" charset="-120"/>
              <a:ea typeface="標楷體" panose="03000509000000000000" pitchFamily="65" charset="-120"/>
            </a:endParaRPr>
          </a:p>
          <a:p>
            <a:pPr>
              <a:lnSpc>
                <a:spcPct val="150000"/>
              </a:lnSpc>
            </a:pPr>
            <a:r>
              <a:rPr lang="zh-CN" altLang="en-US" dirty="0">
                <a:latin typeface="標楷體" panose="03000509000000000000" pitchFamily="65" charset="-120"/>
                <a:ea typeface="標楷體" panose="03000509000000000000" pitchFamily="65" charset="-120"/>
              </a:rPr>
              <a:t>基於計算機視覺的疲勞檢測是一種非侵入式的方法。可以通過分析面部表情的變化來計算面部特徵，例如眨眼，閉眼持續時間，打哈欠等。</a:t>
            </a:r>
            <a:endParaRPr lang="en-US" altLang="zh-CN"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966121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nSpc>
                <a:spcPct val="150000"/>
              </a:lnSpc>
            </a:pPr>
            <a:r>
              <a:rPr lang="en-US" altLang="zh-CN" dirty="0">
                <a:latin typeface="Times New Roman" panose="02020603050405020304" pitchFamily="18" charset="0"/>
                <a:ea typeface="標楷體" panose="03000509000000000000" pitchFamily="65" charset="-120"/>
              </a:rPr>
              <a:t>IRF</a:t>
            </a:r>
            <a:r>
              <a:rPr lang="zh-CN" altLang="en-US" dirty="0">
                <a:latin typeface="Times New Roman" panose="02020603050405020304" pitchFamily="18" charset="0"/>
                <a:ea typeface="標楷體" panose="03000509000000000000" pitchFamily="65" charset="-120"/>
              </a:rPr>
              <a:t>數據庫：有來自</a:t>
            </a:r>
            <a:r>
              <a:rPr lang="en-US" altLang="zh-CN" dirty="0">
                <a:latin typeface="Times New Roman" panose="02020603050405020304" pitchFamily="18" charset="0"/>
                <a:ea typeface="標楷體" panose="03000509000000000000" pitchFamily="65" charset="-120"/>
              </a:rPr>
              <a:t>20</a:t>
            </a:r>
            <a:r>
              <a:rPr lang="zh-CN" altLang="en-US" dirty="0">
                <a:latin typeface="Times New Roman" panose="02020603050405020304" pitchFamily="18" charset="0"/>
                <a:ea typeface="標楷體" panose="03000509000000000000" pitchFamily="65" charset="-120"/>
              </a:rPr>
              <a:t>個人的</a:t>
            </a:r>
            <a:r>
              <a:rPr lang="en-US" altLang="zh-CN" dirty="0">
                <a:latin typeface="Times New Roman" panose="02020603050405020304" pitchFamily="18" charset="0"/>
                <a:ea typeface="標楷體" panose="03000509000000000000" pitchFamily="65" charset="-120"/>
              </a:rPr>
              <a:t>160</a:t>
            </a:r>
            <a:r>
              <a:rPr lang="zh-CN" altLang="en-US" dirty="0">
                <a:latin typeface="Times New Roman" panose="02020603050405020304" pitchFamily="18" charset="0"/>
                <a:ea typeface="標楷體" panose="03000509000000000000" pitchFamily="65" charset="-120"/>
              </a:rPr>
              <a:t>個視頻片段，將每個片段剪輯成</a:t>
            </a:r>
            <a:r>
              <a:rPr lang="en-US" altLang="zh-CN" dirty="0">
                <a:latin typeface="Times New Roman" panose="02020603050405020304" pitchFamily="18" charset="0"/>
                <a:ea typeface="標楷體" panose="03000509000000000000" pitchFamily="65" charset="-120"/>
              </a:rPr>
              <a:t>8</a:t>
            </a:r>
            <a:r>
              <a:rPr lang="zh-CN" altLang="en-US" dirty="0">
                <a:latin typeface="Times New Roman" panose="02020603050405020304" pitchFamily="18" charset="0"/>
                <a:ea typeface="標楷體" panose="03000509000000000000" pitchFamily="65" charset="-120"/>
              </a:rPr>
              <a:t>份，分別用於訓練和測試。</a:t>
            </a:r>
            <a:endParaRPr lang="en-US" altLang="zh-CN" dirty="0">
              <a:latin typeface="Times New Roman" panose="02020603050405020304" pitchFamily="18" charset="0"/>
              <a:ea typeface="標楷體" panose="03000509000000000000" pitchFamily="65" charset="-120"/>
            </a:endParaRPr>
          </a:p>
          <a:p>
            <a:pPr>
              <a:lnSpc>
                <a:spcPct val="150000"/>
              </a:lnSpc>
            </a:pPr>
            <a:r>
              <a:rPr lang="zh-CN" altLang="en-US" dirty="0">
                <a:latin typeface="Times New Roman" panose="02020603050405020304" pitchFamily="18" charset="0"/>
                <a:ea typeface="標楷體" panose="03000509000000000000" pitchFamily="65" charset="-120"/>
              </a:rPr>
              <a:t>選取視頻中眨眼過程中的圖像，包括睜開和閉眼，再將眼睛圖像分為兩組，用以進行訓練和測試。</a:t>
            </a:r>
            <a:endParaRPr lang="en-US" altLang="zh-CN"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3849838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lphaUcPeriod" startAt="3"/>
            </a:pPr>
            <a:r>
              <a:rPr lang="zh-CN" altLang="en-US" dirty="0">
                <a:latin typeface="Times New Roman" panose="02020603050405020304" pitchFamily="18" charset="0"/>
                <a:ea typeface="標楷體" panose="03000509000000000000" pitchFamily="65" charset="-120"/>
              </a:rPr>
              <a:t>實驗結果與分析</a:t>
            </a:r>
            <a:endParaRPr lang="en-US" altLang="zh-CN" dirty="0">
              <a:latin typeface="Times New Roman" panose="02020603050405020304" pitchFamily="18" charset="0"/>
              <a:ea typeface="標楷體" panose="03000509000000000000" pitchFamily="65" charset="-120"/>
            </a:endParaRPr>
          </a:p>
          <a:p>
            <a:pPr marL="457200" lvl="1" indent="0">
              <a:buNone/>
            </a:pPr>
            <a:endParaRPr lang="zh-TW" altLang="en-US" dirty="0"/>
          </a:p>
        </p:txBody>
      </p:sp>
      <p:pic>
        <p:nvPicPr>
          <p:cNvPr id="4" name="圖片 3"/>
          <p:cNvPicPr>
            <a:picLocks noChangeAspect="1"/>
          </p:cNvPicPr>
          <p:nvPr/>
        </p:nvPicPr>
        <p:blipFill>
          <a:blip r:embed="rId3"/>
          <a:stretch>
            <a:fillRect/>
          </a:stretch>
        </p:blipFill>
        <p:spPr>
          <a:xfrm>
            <a:off x="3482667" y="2286000"/>
            <a:ext cx="5226666" cy="3890963"/>
          </a:xfrm>
          <a:prstGeom prst="rect">
            <a:avLst/>
          </a:prstGeom>
        </p:spPr>
      </p:pic>
    </p:spTree>
    <p:extLst>
      <p:ext uri="{BB962C8B-B14F-4D97-AF65-F5344CB8AC3E}">
        <p14:creationId xmlns:p14="http://schemas.microsoft.com/office/powerpoint/2010/main" val="3137400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noChangeAspect="1"/>
          </p:cNvPicPr>
          <p:nvPr>
            <p:ph idx="1"/>
          </p:nvPr>
        </p:nvPicPr>
        <p:blipFill>
          <a:blip r:embed="rId3"/>
          <a:stretch>
            <a:fillRect/>
          </a:stretch>
        </p:blipFill>
        <p:spPr>
          <a:xfrm>
            <a:off x="3292463" y="2255520"/>
            <a:ext cx="5607074" cy="3074511"/>
          </a:xfrm>
          <a:prstGeom prst="rect">
            <a:avLst/>
          </a:prstGeom>
        </p:spPr>
      </p:pic>
    </p:spTree>
    <p:extLst>
      <p:ext uri="{BB962C8B-B14F-4D97-AF65-F5344CB8AC3E}">
        <p14:creationId xmlns:p14="http://schemas.microsoft.com/office/powerpoint/2010/main" val="1314357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nSpc>
                <a:spcPct val="150000"/>
              </a:lnSpc>
            </a:pPr>
            <a:endParaRPr lang="zh-TW" altLang="en-US" dirty="0">
              <a:latin typeface="Times New Roman" panose="02020603050405020304" pitchFamily="18" charset="0"/>
              <a:ea typeface="標楷體" panose="03000509000000000000" pitchFamily="65" charset="-120"/>
            </a:endParaRPr>
          </a:p>
        </p:txBody>
      </p:sp>
      <p:pic>
        <p:nvPicPr>
          <p:cNvPr id="4" name="圖片 3"/>
          <p:cNvPicPr>
            <a:picLocks noChangeAspect="1"/>
          </p:cNvPicPr>
          <p:nvPr/>
        </p:nvPicPr>
        <p:blipFill>
          <a:blip r:embed="rId3"/>
          <a:stretch>
            <a:fillRect/>
          </a:stretch>
        </p:blipFill>
        <p:spPr>
          <a:xfrm>
            <a:off x="3695700" y="795338"/>
            <a:ext cx="4800600" cy="5381625"/>
          </a:xfrm>
          <a:prstGeom prst="rect">
            <a:avLst/>
          </a:prstGeom>
        </p:spPr>
      </p:pic>
    </p:spTree>
    <p:extLst>
      <p:ext uri="{BB962C8B-B14F-4D97-AF65-F5344CB8AC3E}">
        <p14:creationId xmlns:p14="http://schemas.microsoft.com/office/powerpoint/2010/main" val="2966300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nSpc>
                <a:spcPct val="150000"/>
              </a:lnSpc>
            </a:pPr>
            <a:r>
              <a:rPr lang="zh-CN" altLang="en-US" dirty="0">
                <a:latin typeface="Times New Roman" panose="02020603050405020304" pitchFamily="18" charset="0"/>
                <a:ea typeface="標楷體" panose="03000509000000000000" pitchFamily="65" charset="-120"/>
              </a:rPr>
              <a:t>為了驗證方法的有效性，本文根據</a:t>
            </a:r>
            <a:r>
              <a:rPr lang="en-US" altLang="zh-CN" dirty="0">
                <a:latin typeface="Times New Roman" panose="02020603050405020304" pitchFamily="18" charset="0"/>
                <a:ea typeface="標楷體" panose="03000509000000000000" pitchFamily="65" charset="-120"/>
              </a:rPr>
              <a:t>PERCLOS</a:t>
            </a:r>
            <a:r>
              <a:rPr lang="zh-CN" altLang="en-US" dirty="0">
                <a:latin typeface="Times New Roman" panose="02020603050405020304" pitchFamily="18" charset="0"/>
                <a:ea typeface="標楷體" panose="03000509000000000000" pitchFamily="65" charset="-120"/>
              </a:rPr>
              <a:t>和眨眼頻率作為疲勞參數對視頻進行了測試驗證。結果如圖所示：</a:t>
            </a:r>
            <a:endParaRPr lang="zh-TW" altLang="en-US" dirty="0">
              <a:latin typeface="Times New Roman" panose="02020603050405020304" pitchFamily="18" charset="0"/>
              <a:ea typeface="標楷體" panose="03000509000000000000" pitchFamily="65" charset="-120"/>
            </a:endParaRPr>
          </a:p>
        </p:txBody>
      </p:sp>
      <p:pic>
        <p:nvPicPr>
          <p:cNvPr id="4" name="圖片 3"/>
          <p:cNvPicPr>
            <a:picLocks noChangeAspect="1"/>
          </p:cNvPicPr>
          <p:nvPr/>
        </p:nvPicPr>
        <p:blipFill>
          <a:blip r:embed="rId3"/>
          <a:stretch>
            <a:fillRect/>
          </a:stretch>
        </p:blipFill>
        <p:spPr>
          <a:xfrm>
            <a:off x="3114811" y="3113723"/>
            <a:ext cx="5962378" cy="3063240"/>
          </a:xfrm>
          <a:prstGeom prst="rect">
            <a:avLst/>
          </a:prstGeom>
        </p:spPr>
      </p:pic>
    </p:spTree>
    <p:extLst>
      <p:ext uri="{BB962C8B-B14F-4D97-AF65-F5344CB8AC3E}">
        <p14:creationId xmlns:p14="http://schemas.microsoft.com/office/powerpoint/2010/main" val="477247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6</a:t>
            </a:r>
            <a:r>
              <a:rPr lang="zh-CN" altLang="en-US" dirty="0">
                <a:latin typeface="Times New Roman" panose="02020603050405020304" pitchFamily="18" charset="0"/>
                <a:cs typeface="Times New Roman" panose="02020603050405020304" pitchFamily="18" charset="0"/>
              </a:rPr>
              <a:t>、</a:t>
            </a:r>
            <a:r>
              <a:rPr lang="zh-CN" altLang="en-US" dirty="0">
                <a:latin typeface="標楷體" panose="03000509000000000000" pitchFamily="65" charset="-120"/>
                <a:ea typeface="標楷體" panose="03000509000000000000" pitchFamily="65" charset="-120"/>
                <a:cs typeface="Times New Roman" panose="02020603050405020304" pitchFamily="18" charset="0"/>
              </a:rPr>
              <a:t>結論</a:t>
            </a:r>
            <a:endParaRPr lang="zh-TW" altLang="en-US"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3" name="內容版面配置區 2"/>
          <p:cNvSpPr>
            <a:spLocks noGrp="1"/>
          </p:cNvSpPr>
          <p:nvPr>
            <p:ph idx="1"/>
          </p:nvPr>
        </p:nvSpPr>
        <p:spPr/>
        <p:txBody>
          <a:bodyPr/>
          <a:lstStyle/>
          <a:p>
            <a:pPr>
              <a:lnSpc>
                <a:spcPct val="150000"/>
              </a:lnSpc>
            </a:pPr>
            <a:r>
              <a:rPr lang="zh-TW" altLang="en-US" dirty="0">
                <a:latin typeface="標楷體" panose="03000509000000000000" pitchFamily="65" charset="-120"/>
                <a:ea typeface="標楷體" panose="03000509000000000000" pitchFamily="65" charset="-120"/>
              </a:rPr>
              <a:t>在本文中，我們提出了一種基於眼睛狀態識別的駕駛員疲勞檢測方法。</a:t>
            </a:r>
            <a:r>
              <a:rPr lang="zh-CN" altLang="en-US" dirty="0">
                <a:latin typeface="標楷體" panose="03000509000000000000" pitchFamily="65" charset="-120"/>
                <a:ea typeface="標楷體" panose="03000509000000000000" pitchFamily="65" charset="-120"/>
              </a:rPr>
              <a:t>對</a:t>
            </a:r>
            <a:r>
              <a:rPr lang="zh-TW" altLang="en-US" dirty="0">
                <a:latin typeface="標楷體" panose="03000509000000000000" pitchFamily="65" charset="-120"/>
                <a:ea typeface="標楷體" panose="03000509000000000000" pitchFamily="65" charset="-120"/>
              </a:rPr>
              <a:t>眼睛狀態識別提供了很高的準確性。</a:t>
            </a: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dirty="0">
                <a:latin typeface="標楷體" panose="03000509000000000000" pitchFamily="65" charset="-120"/>
                <a:ea typeface="標楷體" panose="03000509000000000000" pitchFamily="65" charset="-120"/>
              </a:rPr>
              <a:t>實驗結果表明，我們的方法產生了更加健壯和準確的狀態識別。該方法可以在戴眼鏡的情況下工作。將來，我們打算將其他疲勞參數組合到我們的系統中，並優化當前模型的參數，以提高實時性能和檢測精度。</a:t>
            </a:r>
          </a:p>
        </p:txBody>
      </p:sp>
    </p:spTree>
    <p:extLst>
      <p:ext uri="{BB962C8B-B14F-4D97-AF65-F5344CB8AC3E}">
        <p14:creationId xmlns:p14="http://schemas.microsoft.com/office/powerpoint/2010/main" val="16602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nSpc>
                <a:spcPct val="150000"/>
              </a:lnSpc>
            </a:pPr>
            <a:r>
              <a:rPr lang="zh-CN" altLang="en-US" dirty="0">
                <a:latin typeface="標楷體" panose="03000509000000000000" pitchFamily="65" charset="-120"/>
                <a:ea typeface="標楷體" panose="03000509000000000000" pitchFamily="65" charset="-120"/>
              </a:rPr>
              <a:t>眨眼頻率的計算取決於對駕駛員眼睛狀態的可靠識別，眼睛狀態的識別是疲勞檢測中的重要步驟，一般可以通過</a:t>
            </a:r>
            <a:r>
              <a:rPr lang="en-US" altLang="zh-CN" dirty="0">
                <a:latin typeface="Times New Roman" panose="02020603050405020304" pitchFamily="18" charset="0"/>
                <a:ea typeface="標楷體" panose="03000509000000000000" pitchFamily="65" charset="-120"/>
                <a:cs typeface="Times New Roman" panose="02020603050405020304" pitchFamily="18" charset="0"/>
              </a:rPr>
              <a:t>PERCLOS</a:t>
            </a:r>
            <a:r>
              <a:rPr lang="zh-CN" altLang="en-US" dirty="0">
                <a:latin typeface="Times New Roman" panose="02020603050405020304" pitchFamily="18" charset="0"/>
                <a:ea typeface="標楷體" panose="03000509000000000000" pitchFamily="65" charset="-120"/>
                <a:cs typeface="Times New Roman" panose="02020603050405020304" pitchFamily="18" charset="0"/>
              </a:rPr>
              <a:t>進行計算</a:t>
            </a:r>
            <a:r>
              <a:rPr lang="zh-CN" altLang="en-US" dirty="0">
                <a:latin typeface="標楷體" panose="03000509000000000000" pitchFamily="65" charset="-120"/>
                <a:ea typeface="標楷體" panose="03000509000000000000" pitchFamily="65" charset="-120"/>
              </a:rPr>
              <a:t>。而戴墨鏡會影響對眼睛狀態的檢測。</a:t>
            </a:r>
            <a:endParaRPr lang="en-US" altLang="zh-CN" dirty="0">
              <a:latin typeface="標楷體" panose="03000509000000000000" pitchFamily="65" charset="-120"/>
              <a:ea typeface="標楷體" panose="03000509000000000000" pitchFamily="65" charset="-120"/>
            </a:endParaRPr>
          </a:p>
          <a:p>
            <a:pPr>
              <a:lnSpc>
                <a:spcPct val="150000"/>
              </a:lnSpc>
            </a:pPr>
            <a:r>
              <a:rPr lang="zh-CN" altLang="en-US" dirty="0">
                <a:latin typeface="標楷體" panose="03000509000000000000" pitchFamily="65" charset="-120"/>
                <a:ea typeface="標楷體" panose="03000509000000000000" pitchFamily="65" charset="-120"/>
              </a:rPr>
              <a:t>本文提出基於紅外視頻的駕駛員面部圖像採集系統和基於卷積神經網絡的眼睛狀態識別方法。該方法主要有：提取眼睛區域、識別眼睛狀態以及疲勞檢測。</a:t>
            </a:r>
            <a:endParaRPr lang="zh-TW" altLang="en-US" dirty="0">
              <a:latin typeface="標楷體" panose="03000509000000000000" pitchFamily="65" charset="-120"/>
              <a:ea typeface="標楷體" panose="03000509000000000000" pitchFamily="65" charset="-120"/>
            </a:endParaRPr>
          </a:p>
          <a:p>
            <a:pPr>
              <a:lnSpc>
                <a:spcPct val="150000"/>
              </a:lnSpc>
            </a:pPr>
            <a:endParaRPr lang="zh-TW" altLang="en-US" dirty="0"/>
          </a:p>
        </p:txBody>
      </p:sp>
    </p:spTree>
    <p:extLst>
      <p:ext uri="{BB962C8B-B14F-4D97-AF65-F5344CB8AC3E}">
        <p14:creationId xmlns:p14="http://schemas.microsoft.com/office/powerpoint/2010/main" val="2229733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pic>
        <p:nvPicPr>
          <p:cNvPr id="4" name="图片 3">
            <a:extLst>
              <a:ext uri="{FF2B5EF4-FFF2-40B4-BE49-F238E27FC236}">
                <a16:creationId xmlns:a16="http://schemas.microsoft.com/office/drawing/2014/main" id="{2684C647-F100-4369-AC81-D2B8B360B039}"/>
              </a:ext>
            </a:extLst>
          </p:cNvPr>
          <p:cNvPicPr>
            <a:picLocks noChangeAspect="1"/>
          </p:cNvPicPr>
          <p:nvPr/>
        </p:nvPicPr>
        <p:blipFill>
          <a:blip r:embed="rId2"/>
          <a:stretch>
            <a:fillRect/>
          </a:stretch>
        </p:blipFill>
        <p:spPr>
          <a:xfrm>
            <a:off x="125536" y="1516307"/>
            <a:ext cx="11940927" cy="3825386"/>
          </a:xfrm>
          <a:prstGeom prst="rect">
            <a:avLst/>
          </a:prstGeom>
        </p:spPr>
      </p:pic>
    </p:spTree>
    <p:extLst>
      <p:ext uri="{BB962C8B-B14F-4D97-AF65-F5344CB8AC3E}">
        <p14:creationId xmlns:p14="http://schemas.microsoft.com/office/powerpoint/2010/main" val="3392719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2</a:t>
            </a:r>
            <a:r>
              <a:rPr lang="zh-CN" altLang="en-US" dirty="0">
                <a:latin typeface="Times New Roman" panose="02020603050405020304" pitchFamily="18" charset="0"/>
                <a:cs typeface="Times New Roman" panose="02020603050405020304" pitchFamily="18" charset="0"/>
              </a:rPr>
              <a:t>、</a:t>
            </a:r>
            <a:r>
              <a:rPr lang="zh-CN" altLang="en-US" dirty="0">
                <a:latin typeface="標楷體" panose="03000509000000000000" pitchFamily="65" charset="-120"/>
                <a:ea typeface="標楷體" panose="03000509000000000000" pitchFamily="65" charset="-120"/>
              </a:rPr>
              <a:t>提取眼睛區域</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a:lnSpc>
                <a:spcPct val="150000"/>
              </a:lnSpc>
            </a:pPr>
            <a:r>
              <a:rPr lang="zh-CN" altLang="en-US" dirty="0">
                <a:latin typeface="Times New Roman" panose="02020603050405020304" pitchFamily="18" charset="0"/>
                <a:ea typeface="標楷體" panose="03000509000000000000" pitchFamily="65" charset="-120"/>
              </a:rPr>
              <a:t>使用一種經典的分析方法</a:t>
            </a:r>
            <a:r>
              <a:rPr lang="en-US" altLang="zh-CN" dirty="0">
                <a:latin typeface="Times New Roman" panose="02020603050405020304" pitchFamily="18" charset="0"/>
                <a:ea typeface="標楷體" panose="03000509000000000000" pitchFamily="65" charset="-120"/>
              </a:rPr>
              <a:t>AdaBoost</a:t>
            </a:r>
            <a:r>
              <a:rPr lang="zh-CN" altLang="en-US" dirty="0">
                <a:latin typeface="Times New Roman" panose="02020603050405020304" pitchFamily="18" charset="0"/>
                <a:ea typeface="標楷體" panose="03000509000000000000" pitchFamily="65" charset="-120"/>
              </a:rPr>
              <a:t>算法來檢測人臉，可以用來預測並構建從輸入到輸出的映射信息。</a:t>
            </a:r>
            <a:endParaRPr lang="en-US" altLang="zh-CN" dirty="0">
              <a:latin typeface="Times New Roman" panose="02020603050405020304" pitchFamily="18" charset="0"/>
              <a:ea typeface="標楷體" panose="03000509000000000000" pitchFamily="65" charset="-120"/>
            </a:endParaRPr>
          </a:p>
          <a:p>
            <a:pPr>
              <a:lnSpc>
                <a:spcPct val="150000"/>
              </a:lnSpc>
            </a:pPr>
            <a:r>
              <a:rPr lang="zh-CN" altLang="en-US" dirty="0">
                <a:latin typeface="Times New Roman" panose="02020603050405020304" pitchFamily="18" charset="0"/>
                <a:ea typeface="標楷體" panose="03000509000000000000" pitchFamily="65" charset="-120"/>
              </a:rPr>
              <a:t>獲得的局部二值特徵（</a:t>
            </a:r>
            <a:r>
              <a:rPr lang="en-US" altLang="zh-CN" dirty="0">
                <a:latin typeface="Times New Roman" panose="02020603050405020304" pitchFamily="18" charset="0"/>
                <a:ea typeface="標楷體" panose="03000509000000000000" pitchFamily="65" charset="-120"/>
              </a:rPr>
              <a:t>LBF</a:t>
            </a:r>
            <a:r>
              <a:rPr lang="zh-CN" altLang="en-US" dirty="0">
                <a:latin typeface="Times New Roman" panose="02020603050405020304" pitchFamily="18" charset="0"/>
                <a:ea typeface="標楷體" panose="03000509000000000000" pitchFamily="65" charset="-120"/>
              </a:rPr>
              <a:t>）將作為最終輸出。</a:t>
            </a:r>
            <a:endParaRPr lang="en-US" altLang="zh-CN" dirty="0">
              <a:latin typeface="Times New Roman" panose="02020603050405020304" pitchFamily="18" charset="0"/>
              <a:ea typeface="標楷體" panose="03000509000000000000" pitchFamily="65" charset="-120"/>
            </a:endParaRPr>
          </a:p>
          <a:p>
            <a:pPr>
              <a:lnSpc>
                <a:spcPct val="150000"/>
              </a:lnSpc>
            </a:pPr>
            <a:r>
              <a:rPr lang="zh-CN" altLang="en-US" dirty="0">
                <a:latin typeface="Times New Roman" panose="02020603050405020304" pitchFamily="18" charset="0"/>
                <a:ea typeface="標楷體" panose="03000509000000000000" pitchFamily="65" charset="-120"/>
              </a:rPr>
              <a:t>其中的主要過程是形狀回歸方法通過逐步以形狀增量</a:t>
            </a:r>
            <a:r>
              <a:rPr lang="el-GR" altLang="zh-CN" dirty="0">
                <a:latin typeface="Times New Roman" panose="02020603050405020304" pitchFamily="18" charset="0"/>
                <a:ea typeface="標楷體" panose="03000509000000000000" pitchFamily="65" charset="-120"/>
              </a:rPr>
              <a:t>Δ</a:t>
            </a:r>
            <a:r>
              <a:rPr lang="en-US" altLang="zh-CN" dirty="0">
                <a:latin typeface="Times New Roman" panose="02020603050405020304" pitchFamily="18" charset="0"/>
                <a:ea typeface="標楷體" panose="03000509000000000000" pitchFamily="65" charset="-120"/>
              </a:rPr>
              <a:t>S</a:t>
            </a:r>
            <a:r>
              <a:rPr lang="zh-CN" altLang="en-US" dirty="0">
                <a:latin typeface="Times New Roman" panose="02020603050405020304" pitchFamily="18" charset="0"/>
                <a:ea typeface="標楷體" panose="03000509000000000000" pitchFamily="65" charset="-120"/>
              </a:rPr>
              <a:t>進行級聯精煉來預測面部的形狀</a:t>
            </a:r>
            <a:r>
              <a:rPr lang="en-US" altLang="zh-CN" dirty="0">
                <a:latin typeface="Times New Roman" panose="02020603050405020304" pitchFamily="18" charset="0"/>
                <a:ea typeface="標楷體" panose="03000509000000000000" pitchFamily="65" charset="-120"/>
              </a:rPr>
              <a:t>S </a:t>
            </a:r>
            <a:r>
              <a:rPr lang="zh-CN" altLang="en-US" dirty="0">
                <a:latin typeface="Times New Roman" panose="02020603050405020304" pitchFamily="18" charset="0"/>
                <a:ea typeface="標楷體" panose="03000509000000000000" pitchFamily="65" charset="-120"/>
              </a:rPr>
              <a:t>。</a:t>
            </a:r>
            <a:endParaRPr lang="en-US" altLang="zh-CN" dirty="0">
              <a:latin typeface="Times New Roman" panose="02020603050405020304" pitchFamily="18" charset="0"/>
              <a:ea typeface="標楷體" panose="03000509000000000000" pitchFamily="65" charset="-120"/>
            </a:endParaRPr>
          </a:p>
          <a:p>
            <a:pPr>
              <a:lnSpc>
                <a:spcPct val="150000"/>
              </a:lnSpc>
            </a:pPr>
            <a:r>
              <a:rPr lang="zh-CN" altLang="en-US" dirty="0">
                <a:latin typeface="Times New Roman" panose="02020603050405020304" pitchFamily="18" charset="0"/>
                <a:ea typeface="標楷體" panose="03000509000000000000" pitchFamily="65" charset="-120"/>
              </a:rPr>
              <a:t>形狀增量</a:t>
            </a:r>
            <a:r>
              <a:rPr lang="el-GR" altLang="zh-CN" dirty="0">
                <a:latin typeface="Times New Roman" panose="02020603050405020304" pitchFamily="18" charset="0"/>
                <a:ea typeface="標楷體" panose="03000509000000000000" pitchFamily="65" charset="-120"/>
              </a:rPr>
              <a:t>Δ</a:t>
            </a:r>
            <a:r>
              <a:rPr lang="en-US" altLang="zh-CN" dirty="0">
                <a:latin typeface="Times New Roman" panose="02020603050405020304" pitchFamily="18" charset="0"/>
                <a:ea typeface="標楷體" panose="03000509000000000000" pitchFamily="65" charset="-120"/>
              </a:rPr>
              <a:t>S</a:t>
            </a:r>
            <a:r>
              <a:rPr lang="zh-CN" altLang="en-US" dirty="0">
                <a:latin typeface="Times New Roman" panose="02020603050405020304" pitchFamily="18" charset="0"/>
                <a:ea typeface="標楷體" panose="03000509000000000000" pitchFamily="65" charset="-120"/>
              </a:rPr>
              <a:t>的計算公式如下：</a:t>
            </a:r>
            <a:endParaRPr lang="en-US" altLang="zh-CN" dirty="0">
              <a:latin typeface="Times New Roman" panose="02020603050405020304" pitchFamily="18" charset="0"/>
              <a:ea typeface="標楷體" panose="03000509000000000000" pitchFamily="65" charset="-120"/>
            </a:endParaRPr>
          </a:p>
          <a:p>
            <a:endParaRPr lang="zh-TW" altLang="en-US" dirty="0">
              <a:latin typeface="Times New Roman" panose="02020603050405020304" pitchFamily="18" charset="0"/>
            </a:endParaRPr>
          </a:p>
        </p:txBody>
      </p:sp>
      <p:pic>
        <p:nvPicPr>
          <p:cNvPr id="4" name="图片 3">
            <a:extLst>
              <a:ext uri="{FF2B5EF4-FFF2-40B4-BE49-F238E27FC236}">
                <a16:creationId xmlns:a16="http://schemas.microsoft.com/office/drawing/2014/main" id="{D1749211-F7D9-428F-9B18-C27C4CCA6E46}"/>
              </a:ext>
            </a:extLst>
          </p:cNvPr>
          <p:cNvPicPr>
            <a:picLocks noChangeAspect="1"/>
          </p:cNvPicPr>
          <p:nvPr/>
        </p:nvPicPr>
        <p:blipFill>
          <a:blip r:embed="rId3"/>
          <a:stretch>
            <a:fillRect/>
          </a:stretch>
        </p:blipFill>
        <p:spPr>
          <a:xfrm>
            <a:off x="5974080" y="5542944"/>
            <a:ext cx="2953194" cy="634019"/>
          </a:xfrm>
          <a:prstGeom prst="rect">
            <a:avLst/>
          </a:prstGeom>
        </p:spPr>
      </p:pic>
    </p:spTree>
    <p:extLst>
      <p:ext uri="{BB962C8B-B14F-4D97-AF65-F5344CB8AC3E}">
        <p14:creationId xmlns:p14="http://schemas.microsoft.com/office/powerpoint/2010/main" val="1167234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lnSpc>
                <a:spcPct val="150000"/>
              </a:lnSpc>
            </a:pPr>
            <a:r>
              <a:rPr lang="zh-CN" altLang="en-US" dirty="0">
                <a:latin typeface="Times New Roman" panose="02020603050405020304" pitchFamily="18" charset="0"/>
                <a:ea typeface="標楷體" panose="03000509000000000000" pitchFamily="65" charset="-120"/>
              </a:rPr>
              <a:t>由於</a:t>
            </a:r>
            <a:r>
              <a:rPr lang="en-US" altLang="zh-CN" dirty="0">
                <a:latin typeface="Times New Roman" panose="02020603050405020304" pitchFamily="18" charset="0"/>
                <a:ea typeface="標楷體" panose="03000509000000000000" pitchFamily="65" charset="-120"/>
              </a:rPr>
              <a:t>LBF</a:t>
            </a:r>
            <a:r>
              <a:rPr lang="zh-CN" altLang="en-US" dirty="0">
                <a:latin typeface="Times New Roman" panose="02020603050405020304" pitchFamily="18" charset="0"/>
                <a:ea typeface="標楷體" panose="03000509000000000000" pitchFamily="65" charset="-120"/>
              </a:rPr>
              <a:t>的高度稀疏，特徵提取和回歸的速度非常快，本文基於人臉標誌提取眼睛區域，如圖所示。</a:t>
            </a:r>
            <a:endParaRPr lang="zh-TW" altLang="en-US" dirty="0">
              <a:latin typeface="Times New Roman" panose="02020603050405020304" pitchFamily="18" charset="0"/>
              <a:ea typeface="標楷體" panose="03000509000000000000" pitchFamily="65" charset="-120"/>
            </a:endParaRPr>
          </a:p>
        </p:txBody>
      </p:sp>
      <p:pic>
        <p:nvPicPr>
          <p:cNvPr id="5" name="图片 4">
            <a:extLst>
              <a:ext uri="{FF2B5EF4-FFF2-40B4-BE49-F238E27FC236}">
                <a16:creationId xmlns:a16="http://schemas.microsoft.com/office/drawing/2014/main" id="{51FB30D1-5E74-4DAE-ADC7-69F8384EAB29}"/>
              </a:ext>
            </a:extLst>
          </p:cNvPr>
          <p:cNvPicPr>
            <a:picLocks noChangeAspect="1"/>
          </p:cNvPicPr>
          <p:nvPr/>
        </p:nvPicPr>
        <p:blipFill>
          <a:blip r:embed="rId3"/>
          <a:stretch>
            <a:fillRect/>
          </a:stretch>
        </p:blipFill>
        <p:spPr>
          <a:xfrm>
            <a:off x="7787640" y="2542540"/>
            <a:ext cx="3413760" cy="3769360"/>
          </a:xfrm>
          <a:prstGeom prst="rect">
            <a:avLst/>
          </a:prstGeom>
        </p:spPr>
      </p:pic>
    </p:spTree>
    <p:extLst>
      <p:ext uri="{BB962C8B-B14F-4D97-AF65-F5344CB8AC3E}">
        <p14:creationId xmlns:p14="http://schemas.microsoft.com/office/powerpoint/2010/main" val="1311294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pic>
        <p:nvPicPr>
          <p:cNvPr id="4" name="圖片 3"/>
          <p:cNvPicPr>
            <a:picLocks noChangeAspect="1"/>
          </p:cNvPicPr>
          <p:nvPr/>
        </p:nvPicPr>
        <p:blipFill>
          <a:blip r:embed="rId3"/>
          <a:stretch>
            <a:fillRect/>
          </a:stretch>
        </p:blipFill>
        <p:spPr>
          <a:xfrm>
            <a:off x="3191291" y="1825625"/>
            <a:ext cx="5809417" cy="3706008"/>
          </a:xfrm>
          <a:prstGeom prst="rect">
            <a:avLst/>
          </a:prstGeom>
        </p:spPr>
      </p:pic>
      <p:pic>
        <p:nvPicPr>
          <p:cNvPr id="7" name="圖片 6"/>
          <p:cNvPicPr>
            <a:picLocks noChangeAspect="1"/>
          </p:cNvPicPr>
          <p:nvPr/>
        </p:nvPicPr>
        <p:blipFill>
          <a:blip r:embed="rId4"/>
          <a:stretch>
            <a:fillRect/>
          </a:stretch>
        </p:blipFill>
        <p:spPr>
          <a:xfrm>
            <a:off x="9000708" y="3615531"/>
            <a:ext cx="2028825" cy="771525"/>
          </a:xfrm>
          <a:prstGeom prst="rect">
            <a:avLst/>
          </a:prstGeom>
        </p:spPr>
      </p:pic>
    </p:spTree>
    <p:extLst>
      <p:ext uri="{BB962C8B-B14F-4D97-AF65-F5344CB8AC3E}">
        <p14:creationId xmlns:p14="http://schemas.microsoft.com/office/powerpoint/2010/main" val="2910263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3</a:t>
            </a:r>
            <a:r>
              <a:rPr lang="zh-CN" altLang="en-US" dirty="0">
                <a:latin typeface="Times New Roman" panose="02020603050405020304" pitchFamily="18" charset="0"/>
                <a:cs typeface="Times New Roman" panose="02020603050405020304" pitchFamily="18" charset="0"/>
              </a:rPr>
              <a:t>、</a:t>
            </a:r>
            <a:r>
              <a:rPr lang="zh-CN" altLang="en-US" dirty="0">
                <a:latin typeface="標楷體" panose="03000509000000000000" pitchFamily="65" charset="-120"/>
                <a:ea typeface="標楷體" panose="03000509000000000000" pitchFamily="65" charset="-120"/>
              </a:rPr>
              <a:t>卷積神經網絡</a:t>
            </a:r>
            <a:endParaRPr lang="zh-TW" altLang="en-US" dirty="0">
              <a:latin typeface="標楷體" panose="03000509000000000000" pitchFamily="65" charset="-120"/>
              <a:ea typeface="標楷體" panose="03000509000000000000" pitchFamily="65" charset="-120"/>
            </a:endParaRPr>
          </a:p>
        </p:txBody>
      </p:sp>
      <p:pic>
        <p:nvPicPr>
          <p:cNvPr id="4" name="內容版面配置區 3"/>
          <p:cNvPicPr>
            <a:picLocks noGrp="1" noChangeAspect="1"/>
          </p:cNvPicPr>
          <p:nvPr>
            <p:ph idx="1"/>
          </p:nvPr>
        </p:nvPicPr>
        <p:blipFill>
          <a:blip r:embed="rId3"/>
          <a:stretch>
            <a:fillRect/>
          </a:stretch>
        </p:blipFill>
        <p:spPr>
          <a:xfrm>
            <a:off x="1193717" y="1487424"/>
            <a:ext cx="9804565" cy="4072128"/>
          </a:xfrm>
          <a:prstGeom prst="rect">
            <a:avLst/>
          </a:prstGeom>
        </p:spPr>
      </p:pic>
    </p:spTree>
    <p:extLst>
      <p:ext uri="{BB962C8B-B14F-4D97-AF65-F5344CB8AC3E}">
        <p14:creationId xmlns:p14="http://schemas.microsoft.com/office/powerpoint/2010/main" val="3664190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lstStyle/>
          <a:p>
            <a:pPr marL="514350" indent="-514350">
              <a:lnSpc>
                <a:spcPct val="150000"/>
              </a:lnSpc>
              <a:buFont typeface="+mj-lt"/>
              <a:buAutoNum type="alphaUcPeriod"/>
            </a:pPr>
            <a:r>
              <a:rPr lang="zh-CN" altLang="en-US" dirty="0">
                <a:latin typeface="Times New Roman" panose="02020603050405020304" pitchFamily="18" charset="0"/>
                <a:ea typeface="標楷體" panose="03000509000000000000" pitchFamily="65" charset="-120"/>
              </a:rPr>
              <a:t>卷積層</a:t>
            </a:r>
            <a:endParaRPr lang="en-US" altLang="zh-CN" dirty="0">
              <a:latin typeface="Times New Roman" panose="02020603050405020304" pitchFamily="18" charset="0"/>
              <a:ea typeface="標楷體" panose="03000509000000000000" pitchFamily="65" charset="-120"/>
            </a:endParaRPr>
          </a:p>
          <a:p>
            <a:pPr marL="457200" lvl="1" indent="457200">
              <a:lnSpc>
                <a:spcPct val="150000"/>
              </a:lnSpc>
              <a:buNone/>
            </a:pPr>
            <a:r>
              <a:rPr lang="zh-CN" altLang="en-US" dirty="0">
                <a:latin typeface="Times New Roman" panose="02020603050405020304" pitchFamily="18" charset="0"/>
                <a:ea typeface="標楷體" panose="03000509000000000000" pitchFamily="65" charset="-120"/>
              </a:rPr>
              <a:t>卷積層是</a:t>
            </a:r>
            <a:r>
              <a:rPr lang="en-US" altLang="zh-CN" dirty="0">
                <a:latin typeface="Times New Roman" panose="02020603050405020304" pitchFamily="18" charset="0"/>
                <a:ea typeface="標楷體" panose="03000509000000000000" pitchFamily="65" charset="-120"/>
              </a:rPr>
              <a:t>CNN</a:t>
            </a:r>
            <a:r>
              <a:rPr lang="zh-CN" altLang="en-US" dirty="0">
                <a:latin typeface="Times New Roman" panose="02020603050405020304" pitchFamily="18" charset="0"/>
                <a:ea typeface="標楷體" panose="03000509000000000000" pitchFamily="65" charset="-120"/>
              </a:rPr>
              <a:t>的核心結構。在本文提出的網絡中使用了兩個卷積層。每個卷積層都包含一些有意義的特徵，並使用固定大小的內核計算輸入特徵的卷積，從而獲得特徵。</a:t>
            </a:r>
            <a:endParaRPr lang="en-US" altLang="zh-CN" dirty="0">
              <a:latin typeface="Times New Roman" panose="02020603050405020304" pitchFamily="18" charset="0"/>
              <a:ea typeface="標楷體" panose="03000509000000000000" pitchFamily="65" charset="-120"/>
            </a:endParaRPr>
          </a:p>
          <a:p>
            <a:pPr marL="457200" lvl="1" indent="457200">
              <a:lnSpc>
                <a:spcPct val="150000"/>
              </a:lnSpc>
              <a:buNone/>
            </a:pPr>
            <a:r>
              <a:rPr lang="zh-CN" altLang="en-US" dirty="0">
                <a:latin typeface="Times New Roman" panose="02020603050405020304" pitchFamily="18" charset="0"/>
                <a:ea typeface="標楷體" panose="03000509000000000000" pitchFamily="65" charset="-120"/>
              </a:rPr>
              <a:t>卷積層可以自由和不同的局部結構並在區域內顯示更多有用的細節。</a:t>
            </a:r>
            <a:endParaRPr lang="en-US" altLang="zh-CN" dirty="0">
              <a:latin typeface="Times New Roman" panose="02020603050405020304" pitchFamily="18" charset="0"/>
              <a:ea typeface="標楷體" panose="03000509000000000000" pitchFamily="65" charset="-120"/>
            </a:endParaRPr>
          </a:p>
          <a:p>
            <a:pPr marL="457200" lvl="1" indent="0">
              <a:buNone/>
            </a:pPr>
            <a:endParaRPr lang="en-US" altLang="zh-CN" dirty="0">
              <a:latin typeface="Times New Roman" panose="02020603050405020304" pitchFamily="18" charset="0"/>
              <a:ea typeface="標楷體" panose="03000509000000000000" pitchFamily="65" charset="-120"/>
            </a:endParaRPr>
          </a:p>
          <a:p>
            <a:pPr marL="457200" lvl="1" indent="0">
              <a:buNone/>
            </a:pPr>
            <a:endParaRPr lang="zh-TW" altLang="en-US"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426418369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1643</Words>
  <Application>Microsoft Office PowerPoint</Application>
  <PresentationFormat>宽屏</PresentationFormat>
  <Paragraphs>74</Paragraphs>
  <Slides>25</Slides>
  <Notes>14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25</vt:i4>
      </vt:variant>
    </vt:vector>
  </HeadingPairs>
  <TitlesOfParts>
    <vt:vector size="31" baseType="lpstr">
      <vt:lpstr>標楷體</vt:lpstr>
      <vt:lpstr>Arial</vt:lpstr>
      <vt:lpstr>Calibri</vt:lpstr>
      <vt:lpstr>Calibri Light</vt:lpstr>
      <vt:lpstr>Times New Roman</vt:lpstr>
      <vt:lpstr>Office 佈景主題</vt:lpstr>
      <vt:lpstr>Driver Fatigue Detection Based On Eye State Recognition</vt:lpstr>
      <vt:lpstr>1、介紹</vt:lpstr>
      <vt:lpstr>PowerPoint 演示文稿</vt:lpstr>
      <vt:lpstr>PowerPoint 演示文稿</vt:lpstr>
      <vt:lpstr>2、提取眼睛區域</vt:lpstr>
      <vt:lpstr>PowerPoint 演示文稿</vt:lpstr>
      <vt:lpstr>PowerPoint 演示文稿</vt:lpstr>
      <vt:lpstr>3、卷積神經網絡</vt:lpstr>
      <vt:lpstr>PowerPoint 演示文稿</vt:lpstr>
      <vt:lpstr>PowerPoint 演示文稿</vt:lpstr>
      <vt:lpstr>PowerPoint 演示文稿</vt:lpstr>
      <vt:lpstr>PowerPoint 演示文稿</vt:lpstr>
      <vt:lpstr>PowerPoint 演示文稿</vt:lpstr>
      <vt:lpstr>PowerPoint 演示文稿</vt:lpstr>
      <vt:lpstr>4、疲勞檢測</vt:lpstr>
      <vt:lpstr>PowerPoint 演示文稿</vt:lpstr>
      <vt:lpstr>PowerPoint 演示文稿</vt:lpstr>
      <vt:lpstr>5、實驗</vt:lpstr>
      <vt:lpstr>PowerPoint 演示文稿</vt:lpstr>
      <vt:lpstr>PowerPoint 演示文稿</vt:lpstr>
      <vt:lpstr>PowerPoint 演示文稿</vt:lpstr>
      <vt:lpstr>PowerPoint 演示文稿</vt:lpstr>
      <vt:lpstr>PowerPoint 演示文稿</vt:lpstr>
      <vt:lpstr>PowerPoint 演示文稿</vt:lpstr>
      <vt:lpstr>6、結論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Driver Fatigue Detection Based On Eye State Recognition Using Convolutional Neural Network</dc:title>
  <dc:creator>peter chen</dc:creator>
  <cp:lastModifiedBy>chen peter</cp:lastModifiedBy>
  <cp:revision>111</cp:revision>
  <dcterms:created xsi:type="dcterms:W3CDTF">2020-10-05T08:59:03Z</dcterms:created>
  <dcterms:modified xsi:type="dcterms:W3CDTF">2020-10-13T02:09:05Z</dcterms:modified>
</cp:coreProperties>
</file>